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80"/>
  </p:notesMasterIdLst>
  <p:handoutMasterIdLst>
    <p:handoutMasterId r:id="rId81"/>
  </p:handoutMasterIdLst>
  <p:sldIdLst>
    <p:sldId id="359" r:id="rId2"/>
    <p:sldId id="258" r:id="rId3"/>
    <p:sldId id="362" r:id="rId4"/>
    <p:sldId id="262" r:id="rId5"/>
    <p:sldId id="260" r:id="rId6"/>
    <p:sldId id="391" r:id="rId7"/>
    <p:sldId id="368" r:id="rId8"/>
    <p:sldId id="264" r:id="rId9"/>
    <p:sldId id="340" r:id="rId10"/>
    <p:sldId id="265" r:id="rId11"/>
    <p:sldId id="266" r:id="rId12"/>
    <p:sldId id="267" r:id="rId13"/>
    <p:sldId id="268" r:id="rId14"/>
    <p:sldId id="269" r:id="rId15"/>
    <p:sldId id="270" r:id="rId16"/>
    <p:sldId id="271" r:id="rId17"/>
    <p:sldId id="272" r:id="rId18"/>
    <p:sldId id="341" r:id="rId19"/>
    <p:sldId id="342" r:id="rId20"/>
    <p:sldId id="273" r:id="rId21"/>
    <p:sldId id="274" r:id="rId22"/>
    <p:sldId id="277" r:id="rId23"/>
    <p:sldId id="279" r:id="rId24"/>
    <p:sldId id="278" r:id="rId25"/>
    <p:sldId id="344" r:id="rId26"/>
    <p:sldId id="343" r:id="rId27"/>
    <p:sldId id="261" r:id="rId28"/>
    <p:sldId id="280" r:id="rId29"/>
    <p:sldId id="285" r:id="rId30"/>
    <p:sldId id="345" r:id="rId31"/>
    <p:sldId id="281" r:id="rId32"/>
    <p:sldId id="346" r:id="rId33"/>
    <p:sldId id="301" r:id="rId34"/>
    <p:sldId id="302" r:id="rId35"/>
    <p:sldId id="305" r:id="rId36"/>
    <p:sldId id="308" r:id="rId37"/>
    <p:sldId id="309" r:id="rId38"/>
    <p:sldId id="310" r:id="rId39"/>
    <p:sldId id="311" r:id="rId40"/>
    <p:sldId id="313" r:id="rId41"/>
    <p:sldId id="312" r:id="rId42"/>
    <p:sldId id="314" r:id="rId43"/>
    <p:sldId id="315" r:id="rId44"/>
    <p:sldId id="316" r:id="rId45"/>
    <p:sldId id="317" r:id="rId46"/>
    <p:sldId id="318" r:id="rId47"/>
    <p:sldId id="320" r:id="rId48"/>
    <p:sldId id="321" r:id="rId49"/>
    <p:sldId id="322" r:id="rId50"/>
    <p:sldId id="323" r:id="rId51"/>
    <p:sldId id="325" r:id="rId52"/>
    <p:sldId id="347" r:id="rId53"/>
    <p:sldId id="348" r:id="rId54"/>
    <p:sldId id="363" r:id="rId55"/>
    <p:sldId id="364" r:id="rId56"/>
    <p:sldId id="365" r:id="rId57"/>
    <p:sldId id="366" r:id="rId58"/>
    <p:sldId id="367" r:id="rId59"/>
    <p:sldId id="349" r:id="rId60"/>
    <p:sldId id="350" r:id="rId61"/>
    <p:sldId id="351" r:id="rId62"/>
    <p:sldId id="352" r:id="rId63"/>
    <p:sldId id="353" r:id="rId64"/>
    <p:sldId id="354" r:id="rId65"/>
    <p:sldId id="355" r:id="rId66"/>
    <p:sldId id="356" r:id="rId67"/>
    <p:sldId id="357" r:id="rId68"/>
    <p:sldId id="328" r:id="rId69"/>
    <p:sldId id="329" r:id="rId70"/>
    <p:sldId id="330" r:id="rId71"/>
    <p:sldId id="331" r:id="rId72"/>
    <p:sldId id="332" r:id="rId73"/>
    <p:sldId id="333" r:id="rId74"/>
    <p:sldId id="334" r:id="rId75"/>
    <p:sldId id="335" r:id="rId76"/>
    <p:sldId id="336" r:id="rId77"/>
    <p:sldId id="337" r:id="rId78"/>
    <p:sldId id="339" r:id="rId79"/>
  </p:sldIdLst>
  <p:sldSz cx="9144000" cy="6858000" type="screen4x3"/>
  <p:notesSz cx="6858000" cy="9144000"/>
  <p:embeddedFontLst>
    <p:embeddedFont>
      <p:font typeface="Segoe UI" panose="020B0502040204020203" pitchFamily="34" charset="0"/>
      <p:regular r:id="rId82"/>
      <p:bold r:id="rId83"/>
      <p:italic r:id="rId84"/>
      <p:boldItalic r:id="rId85"/>
    </p:embeddedFont>
    <p:embeddedFont>
      <p:font typeface="Segoe UI Light" panose="020B0502040204020203" pitchFamily="34" charset="0"/>
      <p:regular r:id="rId86"/>
      <p:italic r:id="rId8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A085"/>
    <a:srgbClr val="009999"/>
    <a:srgbClr val="3449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6" d="100"/>
          <a:sy n="76" d="100"/>
        </p:scale>
        <p:origin x="1570" y="58"/>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53" d="100"/>
          <a:sy n="53" d="100"/>
        </p:scale>
        <p:origin x="-285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3.fntdata"/><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2.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86"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6.fntdata"/><Relationship Id="rId61" Type="http://schemas.openxmlformats.org/officeDocument/2006/relationships/slide" Target="slides/slide60.xml"/><Relationship Id="rId82" Type="http://schemas.openxmlformats.org/officeDocument/2006/relationships/font" Target="fonts/font1.fntdata"/><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D9E2E4-6F92-4683-B477-715E583BF326}" type="datetimeFigureOut">
              <a:rPr lang="en-US" smtClean="0"/>
              <a:pPr/>
              <a:t>9/25/2025</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38B0451-1B49-4513-AAED-0735339B473C}" type="slidenum">
              <a:rPr lang="en-US" smtClean="0"/>
              <a:pPr/>
              <a:t>‹#›</a:t>
            </a:fld>
            <a:endParaRPr lang="en-US" dirty="0"/>
          </a:p>
        </p:txBody>
      </p:sp>
    </p:spTree>
    <p:extLst>
      <p:ext uri="{BB962C8B-B14F-4D97-AF65-F5344CB8AC3E}">
        <p14:creationId xmlns:p14="http://schemas.microsoft.com/office/powerpoint/2010/main" val="348454546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14-06-23T04:09:31.90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23019 11832</inkml:trace>
</inkml:ink>
</file>

<file path=ppt/ink/ink2.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14-06-23T04:09:31.90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23019 11832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B8C1E2-091B-4E20-B512-1499158874CD}" type="datetimeFigureOut">
              <a:rPr lang="en-US" smtClean="0"/>
              <a:pPr/>
              <a:t>9/25/2025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DAEA95-8048-420C-98DE-53519CDDDEF1}" type="slidenum">
              <a:rPr lang="en-US" smtClean="0"/>
              <a:pPr/>
              <a:t>‹#›</a:t>
            </a:fld>
            <a:endParaRPr lang="en-US" dirty="0"/>
          </a:p>
        </p:txBody>
      </p:sp>
    </p:spTree>
    <p:extLst>
      <p:ext uri="{BB962C8B-B14F-4D97-AF65-F5344CB8AC3E}">
        <p14:creationId xmlns:p14="http://schemas.microsoft.com/office/powerpoint/2010/main" val="27766009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DAEA95-8048-420C-98DE-53519CDDDEF1}" type="slidenum">
              <a:rPr lang="en-US" smtClean="0"/>
              <a:pPr/>
              <a:t>2</a:t>
            </a:fld>
            <a:endParaRPr lang="en-US" dirty="0"/>
          </a:p>
        </p:txBody>
      </p:sp>
    </p:spTree>
    <p:extLst>
      <p:ext uri="{BB962C8B-B14F-4D97-AF65-F5344CB8AC3E}">
        <p14:creationId xmlns:p14="http://schemas.microsoft.com/office/powerpoint/2010/main" val="1852862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DAEA95-8048-420C-98DE-53519CDDDEF1}" type="slidenum">
              <a:rPr lang="en-US" smtClean="0"/>
              <a:pPr/>
              <a:t>3</a:t>
            </a:fld>
            <a:endParaRPr lang="en-US" dirty="0"/>
          </a:p>
        </p:txBody>
      </p:sp>
    </p:spTree>
    <p:extLst>
      <p:ext uri="{BB962C8B-B14F-4D97-AF65-F5344CB8AC3E}">
        <p14:creationId xmlns:p14="http://schemas.microsoft.com/office/powerpoint/2010/main" val="1852862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DAEA95-8048-420C-98DE-53519CDDDEF1}" type="slidenum">
              <a:rPr lang="en-US" smtClean="0"/>
              <a:pPr/>
              <a:t>4</a:t>
            </a:fld>
            <a:endParaRPr lang="en-US" dirty="0"/>
          </a:p>
        </p:txBody>
      </p:sp>
    </p:spTree>
    <p:extLst>
      <p:ext uri="{BB962C8B-B14F-4D97-AF65-F5344CB8AC3E}">
        <p14:creationId xmlns:p14="http://schemas.microsoft.com/office/powerpoint/2010/main" val="1852862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DAEA95-8048-420C-98DE-53519CDDDEF1}" type="slidenum">
              <a:rPr lang="en-US" smtClean="0"/>
              <a:pPr/>
              <a:t>5</a:t>
            </a:fld>
            <a:endParaRPr lang="en-US" dirty="0"/>
          </a:p>
        </p:txBody>
      </p:sp>
    </p:spTree>
    <p:extLst>
      <p:ext uri="{BB962C8B-B14F-4D97-AF65-F5344CB8AC3E}">
        <p14:creationId xmlns:p14="http://schemas.microsoft.com/office/powerpoint/2010/main" val="1852862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6</a:t>
            </a:fld>
            <a:endParaRPr lang="en-US" dirty="0"/>
          </a:p>
        </p:txBody>
      </p:sp>
    </p:spTree>
    <p:extLst>
      <p:ext uri="{BB962C8B-B14F-4D97-AF65-F5344CB8AC3E}">
        <p14:creationId xmlns:p14="http://schemas.microsoft.com/office/powerpoint/2010/main" val="3908276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DAEA95-8048-420C-98DE-53519CDDDEF1}" type="slidenum">
              <a:rPr lang="en-US" smtClean="0"/>
              <a:pPr/>
              <a:t>27</a:t>
            </a:fld>
            <a:endParaRPr lang="en-US"/>
          </a:p>
        </p:txBody>
      </p:sp>
    </p:spTree>
    <p:extLst>
      <p:ext uri="{BB962C8B-B14F-4D97-AF65-F5344CB8AC3E}">
        <p14:creationId xmlns:p14="http://schemas.microsoft.com/office/powerpoint/2010/main" val="1852862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02DAEA95-8048-420C-98DE-53519CDDDEF1}" type="slidenum">
              <a:rPr lang="en-US" smtClean="0"/>
              <a:pPr/>
              <a:t>65</a:t>
            </a:fld>
            <a:endParaRPr lang="en-US" dirty="0"/>
          </a:p>
        </p:txBody>
      </p:sp>
    </p:spTree>
    <p:extLst>
      <p:ext uri="{BB962C8B-B14F-4D97-AF65-F5344CB8AC3E}">
        <p14:creationId xmlns:p14="http://schemas.microsoft.com/office/powerpoint/2010/main" val="2156064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D7A98D6-BD39-4FA6-B461-E30BB0FA63AA}" type="datetimeFigureOut">
              <a:rPr lang="en-US" smtClean="0"/>
              <a:pPr/>
              <a:t>9/25/2025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2C4B4CF-5F87-4CCD-BC81-34701C8661ED}" type="slidenum">
              <a:rPr lang="en-US" smtClean="0"/>
              <a:pPr/>
              <a:t>‹#›</a:t>
            </a:fld>
            <a:endParaRPr lang="en-US" dirty="0"/>
          </a:p>
        </p:txBody>
      </p:sp>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2855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D7A98D6-BD39-4FA6-B461-E30BB0FA63AA}" type="datetimeFigureOut">
              <a:rPr lang="en-US" smtClean="0"/>
              <a:pPr/>
              <a:t>9/25/2025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2C4B4CF-5F87-4CCD-BC81-34701C8661ED}" type="slidenum">
              <a:rPr lang="en-US" smtClean="0"/>
              <a:pPr/>
              <a:t>‹#›</a:t>
            </a:fld>
            <a:endParaRPr lang="en-US" dirty="0"/>
          </a:p>
        </p:txBody>
      </p:sp>
    </p:spTree>
    <p:extLst>
      <p:ext uri="{BB962C8B-B14F-4D97-AF65-F5344CB8AC3E}">
        <p14:creationId xmlns:p14="http://schemas.microsoft.com/office/powerpoint/2010/main" val="3603570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D7A98D6-BD39-4FA6-B461-E30BB0FA63AA}" type="datetimeFigureOut">
              <a:rPr lang="en-US" smtClean="0"/>
              <a:pPr/>
              <a:t>9/25/2025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2C4B4CF-5F87-4CCD-BC81-34701C8661ED}" type="slidenum">
              <a:rPr lang="en-US" smtClean="0"/>
              <a:pPr/>
              <a:t>‹#›</a:t>
            </a:fld>
            <a:endParaRPr lang="en-US" dirty="0"/>
          </a:p>
        </p:txBody>
      </p:sp>
    </p:spTree>
    <p:extLst>
      <p:ext uri="{BB962C8B-B14F-4D97-AF65-F5344CB8AC3E}">
        <p14:creationId xmlns:p14="http://schemas.microsoft.com/office/powerpoint/2010/main" val="31147791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D7A98D6-BD39-4FA6-B461-E30BB0FA63AA}" type="datetimeFigureOut">
              <a:rPr lang="en-US" smtClean="0"/>
              <a:pPr/>
              <a:t>9/25/2025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2C4B4CF-5F87-4CCD-BC81-34701C8661ED}" type="slidenum">
              <a:rPr lang="en-US" smtClean="0"/>
              <a:pPr/>
              <a:t>‹#›</a:t>
            </a:fld>
            <a:endParaRPr lang="en-US" dirty="0"/>
          </a:p>
        </p:txBody>
      </p:sp>
    </p:spTree>
    <p:extLst>
      <p:ext uri="{BB962C8B-B14F-4D97-AF65-F5344CB8AC3E}">
        <p14:creationId xmlns:p14="http://schemas.microsoft.com/office/powerpoint/2010/main" val="36706933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70164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ummary 2">
    <p:bg>
      <p:bgPr>
        <a:solidFill>
          <a:schemeClr val="tx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C57F1500-1A16-D1EF-4F0C-030852B291FC}"/>
              </a:ext>
              <a:ext uri="{C183D7F6-B498-43B3-948B-1728B52AA6E4}">
                <adec:decorative xmlns:adec="http://schemas.microsoft.com/office/drawing/2017/decorative" val="1"/>
              </a:ext>
            </a:extLst>
          </p:cNvPr>
          <p:cNvCxnSpPr>
            <a:cxnSpLocks/>
          </p:cNvCxnSpPr>
          <p:nvPr userDrawn="1"/>
        </p:nvCxnSpPr>
        <p:spPr>
          <a:xfrm>
            <a:off x="445770" y="2148840"/>
            <a:ext cx="16002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2D07A0BE-3890-193E-9439-F294E61A71B9}"/>
              </a:ext>
              <a:ext uri="{C183D7F6-B498-43B3-948B-1728B52AA6E4}">
                <adec:decorative xmlns:adec="http://schemas.microsoft.com/office/drawing/2017/decorative" val="1"/>
              </a:ext>
            </a:extLst>
          </p:cNvPr>
          <p:cNvGrpSpPr>
            <a:grpSpLocks/>
          </p:cNvGrpSpPr>
          <p:nvPr userDrawn="1"/>
        </p:nvGrpSpPr>
        <p:grpSpPr bwMode="auto">
          <a:xfrm rot="16200000" flipV="1">
            <a:off x="-369903" y="4270035"/>
            <a:ext cx="2959226" cy="2219420"/>
            <a:chOff x="0" y="12289"/>
            <a:chExt cx="3550" cy="3551"/>
          </a:xfrm>
        </p:grpSpPr>
        <p:sp>
          <p:nvSpPr>
            <p:cNvPr id="11" name="Freeform 19">
              <a:extLst>
                <a:ext uri="{FF2B5EF4-FFF2-40B4-BE49-F238E27FC236}">
                  <a16:creationId xmlns:a16="http://schemas.microsoft.com/office/drawing/2014/main" id="{C05217ED-C258-E6CE-BA7F-28A6EA41BCD3}"/>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sz="1350" dirty="0"/>
            </a:p>
          </p:txBody>
        </p:sp>
        <p:sp>
          <p:nvSpPr>
            <p:cNvPr id="12" name="Freeform 20">
              <a:extLst>
                <a:ext uri="{FF2B5EF4-FFF2-40B4-BE49-F238E27FC236}">
                  <a16:creationId xmlns:a16="http://schemas.microsoft.com/office/drawing/2014/main" id="{F3E11A1F-14DD-BA35-D7D7-4D4ADEAA348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sz="1350" dirty="0"/>
            </a:p>
          </p:txBody>
        </p:sp>
        <p:sp>
          <p:nvSpPr>
            <p:cNvPr id="13" name="Freeform 21">
              <a:extLst>
                <a:ext uri="{FF2B5EF4-FFF2-40B4-BE49-F238E27FC236}">
                  <a16:creationId xmlns:a16="http://schemas.microsoft.com/office/drawing/2014/main" id="{F14541B0-973F-7E21-1019-D2FB83C8C0D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sz="1350"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hasCustomPrompt="1"/>
          </p:nvPr>
        </p:nvSpPr>
        <p:spPr>
          <a:xfrm>
            <a:off x="445770" y="102876"/>
            <a:ext cx="8155305" cy="1680205"/>
          </a:xfrm>
          <a:prstGeom prst="rect">
            <a:avLst/>
          </a:prstGeom>
        </p:spPr>
        <p:txBody>
          <a:bodyPr lIns="0" tIns="0" rIns="0" bIns="0" anchor="b" anchorCtr="0">
            <a:noAutofit/>
          </a:bodyPr>
          <a:lstStyle>
            <a:lvl1pPr>
              <a:defRPr sz="3300" b="1" i="0">
                <a:latin typeface="+mj-lt"/>
              </a:defRPr>
            </a:lvl1pPr>
          </a:lstStyle>
          <a:p>
            <a:r>
              <a:rPr lang="en-US" dirty="0"/>
              <a:t>Click to add title </a:t>
            </a:r>
          </a:p>
        </p:txBody>
      </p:sp>
      <p:sp>
        <p:nvSpPr>
          <p:cNvPr id="2" name="Content Placeholder 5">
            <a:extLst>
              <a:ext uri="{FF2B5EF4-FFF2-40B4-BE49-F238E27FC236}">
                <a16:creationId xmlns:a16="http://schemas.microsoft.com/office/drawing/2014/main" id="{F6FE0DC0-B0D7-F4D6-8038-177AD7A8C211}"/>
              </a:ext>
            </a:extLst>
          </p:cNvPr>
          <p:cNvSpPr>
            <a:spLocks noGrp="1"/>
          </p:cNvSpPr>
          <p:nvPr>
            <p:ph sz="quarter" idx="13" hasCustomPrompt="1"/>
          </p:nvPr>
        </p:nvSpPr>
        <p:spPr>
          <a:xfrm>
            <a:off x="2743200" y="2282008"/>
            <a:ext cx="5857875" cy="3699328"/>
          </a:xfrm>
        </p:spPr>
        <p:txBody>
          <a:bodyPr lIns="0" tIns="228600" rIns="0" bIns="0">
            <a:normAutofit/>
          </a:bodyPr>
          <a:lstStyle>
            <a:lvl1pPr marL="212598" indent="-212598">
              <a:spcBef>
                <a:spcPts val="1350"/>
              </a:spcBef>
              <a:buFont typeface="Arial" panose="020B0604020202020204" pitchFamily="34" charset="0"/>
              <a:buChar char="•"/>
              <a:defRPr sz="1500"/>
            </a:lvl1pPr>
            <a:lvl2pPr indent="-212598">
              <a:spcBef>
                <a:spcPts val="1350"/>
              </a:spcBef>
              <a:defRPr sz="1500"/>
            </a:lvl2pPr>
            <a:lvl3pPr indent="-212598">
              <a:spcBef>
                <a:spcPts val="1350"/>
              </a:spcBef>
              <a:defRPr sz="1500"/>
            </a:lvl3pPr>
            <a:lvl4pPr indent="-212598">
              <a:spcBef>
                <a:spcPts val="1350"/>
              </a:spcBef>
              <a:defRPr sz="1500"/>
            </a:lvl4pPr>
            <a:lvl5pPr indent="-212598">
              <a:spcBef>
                <a:spcPts val="1350"/>
              </a:spcBef>
              <a:defRPr sz="15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7ED58739-4346-5104-B1AC-89ED035912AF}"/>
              </a:ext>
            </a:extLst>
          </p:cNvPr>
          <p:cNvSpPr>
            <a:spLocks noGrp="1"/>
          </p:cNvSpPr>
          <p:nvPr>
            <p:ph type="sldNum" sz="quarter" idx="22"/>
          </p:nvPr>
        </p:nvSpPr>
        <p:spPr/>
        <p:txBody>
          <a:bodyPr/>
          <a:lstStyle/>
          <a:p>
            <a:fld id="{294A09A9-5501-47C1-A89A-A340965A2BE2}" type="slidenum">
              <a:rPr lang="en-US" smtClean="0"/>
              <a:pPr/>
              <a:t>‹#›</a:t>
            </a:fld>
            <a:endParaRPr lang="en-US" dirty="0">
              <a:latin typeface="+mn-lt"/>
            </a:endParaRPr>
          </a:p>
        </p:txBody>
      </p:sp>
      <p:sp>
        <p:nvSpPr>
          <p:cNvPr id="5" name="Date Placeholder 4">
            <a:extLst>
              <a:ext uri="{FF2B5EF4-FFF2-40B4-BE49-F238E27FC236}">
                <a16:creationId xmlns:a16="http://schemas.microsoft.com/office/drawing/2014/main" id="{E9272B8D-F380-9F1A-C8E6-BDD2352B1763}"/>
              </a:ext>
            </a:extLst>
          </p:cNvPr>
          <p:cNvSpPr>
            <a:spLocks noGrp="1"/>
          </p:cNvSpPr>
          <p:nvPr>
            <p:ph type="dt" sz="half" idx="21"/>
          </p:nvPr>
        </p:nvSpPr>
        <p:spPr/>
        <p:txBody>
          <a:bodyPr/>
          <a:lstStyle/>
          <a:p>
            <a:endParaRPr lang="en-US" dirty="0">
              <a:latin typeface="+mn-lt"/>
            </a:endParaRPr>
          </a:p>
        </p:txBody>
      </p:sp>
    </p:spTree>
    <p:extLst>
      <p:ext uri="{BB962C8B-B14F-4D97-AF65-F5344CB8AC3E}">
        <p14:creationId xmlns:p14="http://schemas.microsoft.com/office/powerpoint/2010/main" val="22510462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D7A98D6-BD39-4FA6-B461-E30BB0FA63AA}" type="datetimeFigureOut">
              <a:rPr lang="en-US" smtClean="0"/>
              <a:pPr/>
              <a:t>9/25/2025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2C4B4CF-5F87-4CCD-BC81-34701C8661ED}" type="slidenum">
              <a:rPr lang="en-US" smtClean="0"/>
              <a:pPr/>
              <a:t>‹#›</a:t>
            </a:fld>
            <a:endParaRPr lang="en-US" dirty="0"/>
          </a:p>
        </p:txBody>
      </p:sp>
      <p:cxnSp>
        <p:nvCxnSpPr>
          <p:cNvPr id="9" name="Straight Connector 8"/>
          <p:cNvCxnSpPr/>
          <p:nvPr userDrawn="1"/>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Content Placeholder 11"/>
          <p:cNvSpPr>
            <a:spLocks noGrp="1"/>
          </p:cNvSpPr>
          <p:nvPr>
            <p:ph sz="quarter" idx="13"/>
          </p:nvPr>
        </p:nvSpPr>
        <p:spPr>
          <a:xfrm>
            <a:off x="457200" y="1143000"/>
            <a:ext cx="8305800" cy="5105400"/>
          </a:xfrm>
        </p:spPr>
        <p:txBody>
          <a:bodyPr/>
          <a:lstStyle>
            <a:lvl1pPr>
              <a:lnSpc>
                <a:spcPct val="120000"/>
              </a:lnSpc>
              <a:spcBef>
                <a:spcPts val="600"/>
              </a:spcBef>
              <a:defRPr>
                <a:solidFill>
                  <a:srgbClr val="34495E"/>
                </a:solidFill>
                <a:latin typeface="Segoe UI Light" pitchFamily="34" charset="0"/>
              </a:defRPr>
            </a:lvl1pPr>
            <a:lvl2pPr>
              <a:lnSpc>
                <a:spcPct val="120000"/>
              </a:lnSpc>
              <a:spcBef>
                <a:spcPts val="600"/>
              </a:spcBef>
              <a:buClr>
                <a:srgbClr val="009999"/>
              </a:buClr>
              <a:defRPr>
                <a:solidFill>
                  <a:srgbClr val="34495E"/>
                </a:solidFill>
                <a:latin typeface="Segoe UI Light" pitchFamily="34" charset="0"/>
              </a:defRPr>
            </a:lvl2pPr>
            <a:lvl3pPr>
              <a:lnSpc>
                <a:spcPct val="120000"/>
              </a:lnSpc>
              <a:spcBef>
                <a:spcPts val="600"/>
              </a:spcBef>
              <a:defRPr>
                <a:solidFill>
                  <a:srgbClr val="34495E"/>
                </a:solidFill>
                <a:latin typeface="Segoe UI Light" pitchFamily="34" charset="0"/>
              </a:defRPr>
            </a:lvl3pPr>
            <a:lvl4pPr>
              <a:lnSpc>
                <a:spcPct val="120000"/>
              </a:lnSpc>
              <a:spcBef>
                <a:spcPts val="600"/>
              </a:spcBef>
              <a:defRPr>
                <a:solidFill>
                  <a:srgbClr val="34495E"/>
                </a:solidFill>
                <a:latin typeface="Segoe UI Light" pitchFamily="34" charset="0"/>
              </a:defRPr>
            </a:lvl4pPr>
            <a:lvl5pPr>
              <a:lnSpc>
                <a:spcPct val="120000"/>
              </a:lnSpc>
              <a:spcBef>
                <a:spcPts val="600"/>
              </a:spcBef>
              <a:defRPr>
                <a:solidFill>
                  <a:srgbClr val="34495E"/>
                </a:solidFill>
                <a:latin typeface="Segoe U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Straight Connector 14"/>
          <p:cNvCxnSpPr/>
          <p:nvPr userDrawn="1"/>
        </p:nvCxnSpPr>
        <p:spPr>
          <a:xfrm>
            <a:off x="1066797" y="533400"/>
            <a:ext cx="762000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Title 16"/>
          <p:cNvSpPr>
            <a:spLocks noGrp="1"/>
          </p:cNvSpPr>
          <p:nvPr>
            <p:ph type="title"/>
          </p:nvPr>
        </p:nvSpPr>
        <p:spPr>
          <a:xfrm>
            <a:off x="990601" y="0"/>
            <a:ext cx="7772400" cy="533400"/>
          </a:xfrm>
        </p:spPr>
        <p:txBody>
          <a:bodyPr/>
          <a:lstStyle/>
          <a:p>
            <a:r>
              <a:rPr lang="en-US"/>
              <a:t>Click to edit Master title style</a:t>
            </a:r>
          </a:p>
        </p:txBody>
      </p:sp>
      <p:cxnSp>
        <p:nvCxnSpPr>
          <p:cNvPr id="18" name="Straight Connector 17"/>
          <p:cNvCxnSpPr/>
          <p:nvPr userDrawn="1"/>
        </p:nvCxnSpPr>
        <p:spPr>
          <a:xfrm>
            <a:off x="0" y="1024128"/>
            <a:ext cx="9144000" cy="0"/>
          </a:xfrm>
          <a:prstGeom prst="line">
            <a:avLst/>
          </a:prstGeom>
          <a:ln>
            <a:solidFill>
              <a:schemeClr val="bg1">
                <a:lumMod val="8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8148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able of Contents">
    <p:bg>
      <p:bgPr>
        <a:solidFill>
          <a:srgbClr val="16A085"/>
        </a:solidFill>
        <a:effectLst/>
      </p:bgPr>
    </p:bg>
    <p:spTree>
      <p:nvGrpSpPr>
        <p:cNvPr id="1" name=""/>
        <p:cNvGrpSpPr/>
        <p:nvPr/>
      </p:nvGrpSpPr>
      <p:grpSpPr>
        <a:xfrm>
          <a:off x="0" y="0"/>
          <a:ext cx="0" cy="0"/>
          <a:chOff x="0" y="0"/>
          <a:chExt cx="0" cy="0"/>
        </a:xfrm>
      </p:grpSpPr>
      <p:cxnSp>
        <p:nvCxnSpPr>
          <p:cNvPr id="6" name="Straight Connector 5"/>
          <p:cNvCxnSpPr/>
          <p:nvPr userDrawn="1"/>
        </p:nvCxnSpPr>
        <p:spPr>
          <a:xfrm>
            <a:off x="1066801" y="6858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Title 9"/>
          <p:cNvSpPr>
            <a:spLocks noGrp="1"/>
          </p:cNvSpPr>
          <p:nvPr>
            <p:ph type="title"/>
          </p:nvPr>
        </p:nvSpPr>
        <p:spPr>
          <a:xfrm>
            <a:off x="990600" y="76200"/>
            <a:ext cx="8153400" cy="533400"/>
          </a:xfrm>
        </p:spPr>
        <p:txBody>
          <a:bodyPr>
            <a:noAutofit/>
          </a:bodyPr>
          <a:lstStyle>
            <a:lvl1pPr algn="ctr">
              <a:defRPr sz="3200" cap="all" baseline="0">
                <a:solidFill>
                  <a:schemeClr val="bg1"/>
                </a:solidFill>
              </a:defRPr>
            </a:lvl1pPr>
          </a:lstStyle>
          <a:p>
            <a:r>
              <a:rPr lang="en-US" dirty="0"/>
              <a:t>Click to edit Master title style</a:t>
            </a:r>
          </a:p>
        </p:txBody>
      </p:sp>
      <p:sp>
        <p:nvSpPr>
          <p:cNvPr id="11" name="Date Placeholder 10"/>
          <p:cNvSpPr>
            <a:spLocks noGrp="1"/>
          </p:cNvSpPr>
          <p:nvPr>
            <p:ph type="dt" sz="half" idx="10"/>
          </p:nvPr>
        </p:nvSpPr>
        <p:spPr/>
        <p:txBody>
          <a:bodyPr/>
          <a:lstStyle/>
          <a:p>
            <a:fld id="{8D7A98D6-BD39-4FA6-B461-E30BB0FA63AA}" type="datetimeFigureOut">
              <a:rPr lang="en-US" smtClean="0"/>
              <a:pPr/>
              <a:t>9/25/2025</a:t>
            </a:fld>
            <a:endParaRPr lang="en-US" dirty="0"/>
          </a:p>
        </p:txBody>
      </p:sp>
      <p:sp>
        <p:nvSpPr>
          <p:cNvPr id="12" name="Footer Placeholder 11"/>
          <p:cNvSpPr>
            <a:spLocks noGrp="1"/>
          </p:cNvSpPr>
          <p:nvPr>
            <p:ph type="ftr" sz="quarter" idx="11"/>
          </p:nvPr>
        </p:nvSpPr>
        <p:spPr/>
        <p:txBody>
          <a:bodyPr/>
          <a:lstStyle/>
          <a:p>
            <a:endParaRPr lang="en-US" dirty="0"/>
          </a:p>
        </p:txBody>
      </p:sp>
      <p:sp>
        <p:nvSpPr>
          <p:cNvPr id="13" name="Slide Number Placeholder 12"/>
          <p:cNvSpPr>
            <a:spLocks noGrp="1"/>
          </p:cNvSpPr>
          <p:nvPr>
            <p:ph type="sldNum" sz="quarter" idx="12"/>
          </p:nvPr>
        </p:nvSpPr>
        <p:spPr/>
        <p:txBody>
          <a:bodyPr/>
          <a:lstStyle/>
          <a:p>
            <a:fld id="{C2C4B4CF-5F87-4CCD-BC81-34701C8661ED}" type="slidenum">
              <a:rPr lang="en-US" smtClean="0"/>
              <a:pPr/>
              <a:t>‹#›</a:t>
            </a:fld>
            <a:endParaRPr lang="en-US" dirty="0"/>
          </a:p>
        </p:txBody>
      </p:sp>
    </p:spTree>
    <p:extLst>
      <p:ext uri="{BB962C8B-B14F-4D97-AF65-F5344CB8AC3E}">
        <p14:creationId xmlns:p14="http://schemas.microsoft.com/office/powerpoint/2010/main" val="1248252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7A98D6-BD39-4FA6-B461-E30BB0FA63AA}" type="datetimeFigureOut">
              <a:rPr lang="en-US" smtClean="0"/>
              <a:pPr/>
              <a:t>9/25/2025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2C4B4CF-5F87-4CCD-BC81-34701C8661ED}" type="slidenum">
              <a:rPr lang="en-US" smtClean="0"/>
              <a:pPr/>
              <a:t>‹#›</a:t>
            </a:fld>
            <a:endParaRPr lang="en-US" dirty="0"/>
          </a:p>
        </p:txBody>
      </p:sp>
    </p:spTree>
    <p:extLst>
      <p:ext uri="{BB962C8B-B14F-4D97-AF65-F5344CB8AC3E}">
        <p14:creationId xmlns:p14="http://schemas.microsoft.com/office/powerpoint/2010/main" val="7400717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D7A98D6-BD39-4FA6-B461-E30BB0FA63AA}" type="datetimeFigureOut">
              <a:rPr lang="en-US" smtClean="0"/>
              <a:pPr/>
              <a:t>9/25/2025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2C4B4CF-5F87-4CCD-BC81-34701C8661ED}" type="slidenum">
              <a:rPr lang="en-US" smtClean="0"/>
              <a:pPr/>
              <a:t>‹#›</a:t>
            </a:fld>
            <a:endParaRPr lang="en-US" dirty="0"/>
          </a:p>
        </p:txBody>
      </p:sp>
    </p:spTree>
    <p:extLst>
      <p:ext uri="{BB962C8B-B14F-4D97-AF65-F5344CB8AC3E}">
        <p14:creationId xmlns:p14="http://schemas.microsoft.com/office/powerpoint/2010/main" val="560055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D7A98D6-BD39-4FA6-B461-E30BB0FA63AA}" type="datetimeFigureOut">
              <a:rPr lang="en-US" smtClean="0"/>
              <a:pPr/>
              <a:t>9/25/2025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2C4B4CF-5F87-4CCD-BC81-34701C8661ED}" type="slidenum">
              <a:rPr lang="en-US" smtClean="0"/>
              <a:pPr/>
              <a:t>‹#›</a:t>
            </a:fld>
            <a:endParaRPr lang="en-US" dirty="0"/>
          </a:p>
        </p:txBody>
      </p:sp>
    </p:spTree>
    <p:extLst>
      <p:ext uri="{BB962C8B-B14F-4D97-AF65-F5344CB8AC3E}">
        <p14:creationId xmlns:p14="http://schemas.microsoft.com/office/powerpoint/2010/main" val="290525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D7A98D6-BD39-4FA6-B461-E30BB0FA63AA}" type="datetimeFigureOut">
              <a:rPr lang="en-US" smtClean="0"/>
              <a:pPr/>
              <a:t>9/25/2025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2C4B4CF-5F87-4CCD-BC81-34701C8661ED}" type="slidenum">
              <a:rPr lang="en-US" smtClean="0"/>
              <a:pPr/>
              <a:t>‹#›</a:t>
            </a:fld>
            <a:endParaRPr lang="en-US" dirty="0"/>
          </a:p>
        </p:txBody>
      </p:sp>
    </p:spTree>
    <p:extLst>
      <p:ext uri="{BB962C8B-B14F-4D97-AF65-F5344CB8AC3E}">
        <p14:creationId xmlns:p14="http://schemas.microsoft.com/office/powerpoint/2010/main" val="117064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7A98D6-BD39-4FA6-B461-E30BB0FA63AA}" type="datetimeFigureOut">
              <a:rPr lang="en-US" smtClean="0"/>
              <a:pPr/>
              <a:t>9/25/2025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2C4B4CF-5F87-4CCD-BC81-34701C8661ED}" type="slidenum">
              <a:rPr lang="en-US" smtClean="0"/>
              <a:pPr/>
              <a:t>‹#›</a:t>
            </a:fld>
            <a:endParaRPr lang="en-US" dirty="0"/>
          </a:p>
        </p:txBody>
      </p:sp>
    </p:spTree>
    <p:extLst>
      <p:ext uri="{BB962C8B-B14F-4D97-AF65-F5344CB8AC3E}">
        <p14:creationId xmlns:p14="http://schemas.microsoft.com/office/powerpoint/2010/main" val="1618990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D7A98D6-BD39-4FA6-B461-E30BB0FA63AA}" type="datetimeFigureOut">
              <a:rPr lang="en-US" smtClean="0"/>
              <a:pPr/>
              <a:t>9/25/2025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2C4B4CF-5F87-4CCD-BC81-34701C8661ED}" type="slidenum">
              <a:rPr lang="en-US" smtClean="0"/>
              <a:pPr/>
              <a:t>‹#›</a:t>
            </a:fld>
            <a:endParaRPr lang="en-US" dirty="0"/>
          </a:p>
        </p:txBody>
      </p:sp>
    </p:spTree>
    <p:extLst>
      <p:ext uri="{BB962C8B-B14F-4D97-AF65-F5344CB8AC3E}">
        <p14:creationId xmlns:p14="http://schemas.microsoft.com/office/powerpoint/2010/main" val="1984222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90600" y="0"/>
            <a:ext cx="8027594" cy="5334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143000"/>
            <a:ext cx="8229600" cy="5105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7A98D6-BD39-4FA6-B461-E30BB0FA63AA}" type="datetimeFigureOut">
              <a:rPr lang="en-US" smtClean="0"/>
              <a:pPr/>
              <a:t>9/25/2025</a:t>
            </a:fld>
            <a:endParaRPr lang="en-US" dirty="0"/>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C4B4CF-5F87-4CCD-BC81-34701C8661ED}" type="slidenum">
              <a:rPr lang="en-US" smtClean="0"/>
              <a:pPr/>
              <a:t>‹#›</a:t>
            </a:fld>
            <a:endParaRPr lang="en-US" dirty="0"/>
          </a:p>
        </p:txBody>
      </p:sp>
      <p:sp>
        <p:nvSpPr>
          <p:cNvPr id="7" name="Rectangle 6"/>
          <p:cNvSpPr/>
          <p:nvPr userDrawn="1"/>
        </p:nvSpPr>
        <p:spPr>
          <a:xfrm>
            <a:off x="5" y="6383546"/>
            <a:ext cx="9143999" cy="474457"/>
          </a:xfrm>
          <a:prstGeom prst="rect">
            <a:avLst/>
          </a:prstGeom>
          <a:solidFill>
            <a:srgbClr val="16A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a:p>
            <a:pPr algn="ctr"/>
            <a:endParaRPr lang="en-GB" dirty="0"/>
          </a:p>
          <a:p>
            <a:pPr algn="ctr"/>
            <a:endParaRPr lang="en-GB" dirty="0"/>
          </a:p>
        </p:txBody>
      </p:sp>
      <p:grpSp>
        <p:nvGrpSpPr>
          <p:cNvPr id="8" name="Group 7"/>
          <p:cNvGrpSpPr/>
          <p:nvPr userDrawn="1"/>
        </p:nvGrpSpPr>
        <p:grpSpPr>
          <a:xfrm>
            <a:off x="135378" y="6463281"/>
            <a:ext cx="3071705" cy="318521"/>
            <a:chOff x="135374" y="6414527"/>
            <a:chExt cx="3071705" cy="318521"/>
          </a:xfrm>
        </p:grpSpPr>
        <p:sp>
          <p:nvSpPr>
            <p:cNvPr id="9" name="Rounded Rectangle 8"/>
            <p:cNvSpPr/>
            <p:nvPr/>
          </p:nvSpPr>
          <p:spPr>
            <a:xfrm>
              <a:off x="135374" y="6414527"/>
              <a:ext cx="991893" cy="31852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16A085"/>
                  </a:solidFill>
                  <a:latin typeface="Segoe UI" pitchFamily="34" charset="0"/>
                  <a:cs typeface="Segoe UI" pitchFamily="34" charset="0"/>
                </a:rPr>
                <a:t>ĐHGTVT</a:t>
              </a:r>
            </a:p>
          </p:txBody>
        </p:sp>
        <p:sp>
          <p:nvSpPr>
            <p:cNvPr id="10" name="TextBox 9"/>
            <p:cNvSpPr txBox="1"/>
            <p:nvPr/>
          </p:nvSpPr>
          <p:spPr>
            <a:xfrm>
              <a:off x="1149679" y="6425271"/>
              <a:ext cx="2057400" cy="307777"/>
            </a:xfrm>
            <a:prstGeom prst="rect">
              <a:avLst/>
            </a:prstGeom>
            <a:noFill/>
          </p:spPr>
          <p:txBody>
            <a:bodyPr wrap="square" rtlCol="0">
              <a:spAutoFit/>
            </a:bodyPr>
            <a:lstStyle/>
            <a:p>
              <a:r>
                <a:rPr lang="en-US" sz="1400" dirty="0">
                  <a:solidFill>
                    <a:schemeClr val="bg1"/>
                  </a:solidFill>
                  <a:latin typeface="Segoe UI" pitchFamily="34" charset="0"/>
                  <a:cs typeface="Segoe UI" pitchFamily="34" charset="0"/>
                </a:rPr>
                <a:t>BỘ</a:t>
              </a:r>
              <a:r>
                <a:rPr lang="en-US" sz="1400" baseline="0" dirty="0">
                  <a:solidFill>
                    <a:schemeClr val="bg1"/>
                  </a:solidFill>
                  <a:latin typeface="Segoe UI" pitchFamily="34" charset="0"/>
                  <a:cs typeface="Segoe UI" pitchFamily="34" charset="0"/>
                </a:rPr>
                <a:t> MÔN THIẾT KẾ MÁY</a:t>
              </a:r>
              <a:endParaRPr lang="en-US" sz="1400" dirty="0">
                <a:solidFill>
                  <a:schemeClr val="bg1"/>
                </a:solidFill>
                <a:latin typeface="Segoe UI" pitchFamily="34" charset="0"/>
                <a:cs typeface="Segoe UI" pitchFamily="34" charset="0"/>
              </a:endParaRPr>
            </a:p>
          </p:txBody>
        </p:sp>
      </p:grpSp>
      <p:grpSp>
        <p:nvGrpSpPr>
          <p:cNvPr id="11" name="Group 10"/>
          <p:cNvGrpSpPr/>
          <p:nvPr userDrawn="1"/>
        </p:nvGrpSpPr>
        <p:grpSpPr>
          <a:xfrm>
            <a:off x="8458204" y="6505258"/>
            <a:ext cx="559995" cy="276543"/>
            <a:chOff x="4120662" y="6400780"/>
            <a:chExt cx="740661" cy="365760"/>
          </a:xfrm>
          <a:effectLst/>
        </p:grpSpPr>
        <p:pic>
          <p:nvPicPr>
            <p:cNvPr id="12" name="Picture 3" descr="C:\Users\IT Department\Desktop\next button.png">
              <a:hlinkClick r:id="" action="ppaction://hlinkshowjump?jump=nextslide"/>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499992" y="6402995"/>
              <a:ext cx="361331" cy="36133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 descr="C:\Users\IT Department\Desktop\next button.png">
              <a:hlinkClick r:id="" action="ppaction://hlinkshowjump?jump=previousslide"/>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flipH="1">
              <a:off x="4120662" y="6400780"/>
              <a:ext cx="349127" cy="365760"/>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6"/>
          <p:cNvSpPr txBox="1"/>
          <p:nvPr userDrawn="1"/>
        </p:nvSpPr>
        <p:spPr>
          <a:xfrm>
            <a:off x="7801126" y="6477002"/>
            <a:ext cx="733274" cy="323165"/>
          </a:xfrm>
          <a:prstGeom prst="rect">
            <a:avLst/>
          </a:prstGeom>
          <a:noFill/>
        </p:spPr>
        <p:txBody>
          <a:bodyPr wrap="square" rtlCol="0">
            <a:spAutoFit/>
          </a:bodyPr>
          <a:lstStyle/>
          <a:p>
            <a:pPr algn="r"/>
            <a:fld id="{1069E360-A529-4BEA-B920-032DEE5FFED1}" type="slidenum">
              <a:rPr lang="en-US" sz="1500" b="1" smtClean="0">
                <a:solidFill>
                  <a:schemeClr val="bg1"/>
                </a:solidFill>
                <a:latin typeface="Segoe UI" pitchFamily="34" charset="0"/>
                <a:cs typeface="Segoe UI" pitchFamily="34" charset="0"/>
              </a:rPr>
              <a:pPr algn="r"/>
              <a:t>‹#›</a:t>
            </a:fld>
            <a:r>
              <a:rPr lang="en-US" sz="1500" b="1" dirty="0">
                <a:solidFill>
                  <a:schemeClr val="bg1"/>
                </a:solidFill>
                <a:latin typeface="Segoe UI" pitchFamily="34" charset="0"/>
                <a:cs typeface="Segoe UI" pitchFamily="34" charset="0"/>
              </a:rPr>
              <a:t>/</a:t>
            </a:r>
            <a:r>
              <a:rPr lang="en-US" sz="1500" b="1" dirty="0">
                <a:solidFill>
                  <a:schemeClr val="bg1">
                    <a:lumMod val="75000"/>
                  </a:schemeClr>
                </a:solidFill>
                <a:latin typeface="Segoe UI" pitchFamily="34" charset="0"/>
                <a:cs typeface="Segoe UI" pitchFamily="34" charset="0"/>
              </a:rPr>
              <a:t>81</a:t>
            </a:r>
          </a:p>
        </p:txBody>
      </p:sp>
    </p:spTree>
    <p:extLst>
      <p:ext uri="{BB962C8B-B14F-4D97-AF65-F5344CB8AC3E}">
        <p14:creationId xmlns:p14="http://schemas.microsoft.com/office/powerpoint/2010/main" val="19189905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2" r:id="rId14"/>
  </p:sldLayoutIdLst>
  <p:txStyles>
    <p:titleStyle>
      <a:lvl1pPr algn="l" defTabSz="914400" rtl="0" eaLnBrk="1" latinLnBrk="0" hangingPunct="1">
        <a:spcBef>
          <a:spcPct val="0"/>
        </a:spcBef>
        <a:buNone/>
        <a:defRPr lang="en-US" sz="3000" b="1" kern="1200" smtClean="0">
          <a:solidFill>
            <a:srgbClr val="34495E"/>
          </a:solidFill>
          <a:effectLst>
            <a:outerShdw blurRad="38100" dist="38100" dir="2700000" algn="tl">
              <a:schemeClr val="bg1">
                <a:lumMod val="85000"/>
                <a:alpha val="90000"/>
              </a:schemeClr>
            </a:outerShdw>
          </a:effectLst>
          <a:latin typeface="Segoe UI" pitchFamily="34" charset="0"/>
          <a:ea typeface="+mn-ea"/>
          <a:cs typeface="Segoe UI" pitchFamily="34" charset="0"/>
        </a:defRPr>
      </a:lvl1pPr>
    </p:titleStyle>
    <p:bodyStyle>
      <a:lvl1pPr marL="342900" indent="-342900" algn="l" defTabSz="914400" rtl="0" eaLnBrk="1" latinLnBrk="0" hangingPunct="1">
        <a:spcBef>
          <a:spcPct val="20000"/>
        </a:spcBef>
        <a:buClr>
          <a:srgbClr val="009999"/>
        </a:buClr>
        <a:buFont typeface="Wingdings" pitchFamily="2" charset="2"/>
        <a:buChar char="Ø"/>
        <a:defRPr sz="2600" kern="1200">
          <a:solidFill>
            <a:srgbClr val="34495E"/>
          </a:solidFill>
          <a:latin typeface="Segoe UI" pitchFamily="34" charset="0"/>
          <a:ea typeface="Segoe UI" pitchFamily="34" charset="0"/>
          <a:cs typeface="Segoe UI" pitchFamily="34" charset="0"/>
        </a:defRPr>
      </a:lvl1pPr>
      <a:lvl2pPr marL="742950" indent="-285750" algn="l" defTabSz="914400" rtl="0" eaLnBrk="1" latinLnBrk="0" hangingPunct="1">
        <a:spcBef>
          <a:spcPct val="20000"/>
        </a:spcBef>
        <a:buClr>
          <a:srgbClr val="009999"/>
        </a:buClr>
        <a:buFont typeface="Wingdings" pitchFamily="2" charset="2"/>
        <a:buChar char="§"/>
        <a:defRPr sz="2400" kern="1200">
          <a:solidFill>
            <a:srgbClr val="34495E"/>
          </a:solidFill>
          <a:latin typeface="Segoe UI" pitchFamily="34" charset="0"/>
          <a:ea typeface="Segoe UI" pitchFamily="34" charset="0"/>
          <a:cs typeface="Segoe UI" pitchFamily="34" charset="0"/>
        </a:defRPr>
      </a:lvl2pPr>
      <a:lvl3pPr marL="1143000" indent="-228600" algn="l" defTabSz="914400" rtl="0" eaLnBrk="1" latinLnBrk="0" hangingPunct="1">
        <a:spcBef>
          <a:spcPct val="20000"/>
        </a:spcBef>
        <a:buFont typeface="Arial" pitchFamily="34" charset="0"/>
        <a:buChar char="•"/>
        <a:defRPr sz="2200" kern="1200">
          <a:solidFill>
            <a:srgbClr val="34495E"/>
          </a:solidFill>
          <a:latin typeface="Segoe UI"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200" kern="1200">
          <a:solidFill>
            <a:srgbClr val="34495E"/>
          </a:solidFill>
          <a:latin typeface="Segoe UI" pitchFamily="34" charset="0"/>
          <a:ea typeface="Segoe UI" pitchFamily="34" charset="0"/>
          <a:cs typeface="Segoe UI" pitchFamily="34" charset="0"/>
        </a:defRPr>
      </a:lvl4pPr>
      <a:lvl5pPr marL="2057400" indent="-228600" algn="l" defTabSz="914400" rtl="0" eaLnBrk="1" latinLnBrk="0" hangingPunct="1">
        <a:spcBef>
          <a:spcPct val="20000"/>
        </a:spcBef>
        <a:buFont typeface="Arial" pitchFamily="34" charset="0"/>
        <a:buChar char="»"/>
        <a:defRPr sz="2200" kern="1200">
          <a:solidFill>
            <a:srgbClr val="34495E"/>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6.wmf"/><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oleObject" Target="../embeddings/oleObject2.bin"/><Relationship Id="rId5" Type="http://schemas.openxmlformats.org/officeDocument/2006/relationships/image" Target="../media/image25.wmf"/><Relationship Id="rId4"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27.pn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26.wmf"/><Relationship Id="rId5" Type="http://schemas.openxmlformats.org/officeDocument/2006/relationships/oleObject" Target="../embeddings/oleObject4.bin"/><Relationship Id="rId4" Type="http://schemas.openxmlformats.org/officeDocument/2006/relationships/image" Target="../media/image25.wmf"/></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29.wmf"/><Relationship Id="rId4" Type="http://schemas.openxmlformats.org/officeDocument/2006/relationships/oleObject" Target="../embeddings/oleObject5.bin"/></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oleObject" Target="../embeddings/oleObject6.bin"/><Relationship Id="rId7" Type="http://schemas.openxmlformats.org/officeDocument/2006/relationships/image" Target="../media/image32.pn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31.wmf"/><Relationship Id="rId5" Type="http://schemas.openxmlformats.org/officeDocument/2006/relationships/oleObject" Target="../embeddings/oleObject7.bin"/><Relationship Id="rId4" Type="http://schemas.openxmlformats.org/officeDocument/2006/relationships/image" Target="../media/image30.wmf"/><Relationship Id="rId9"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customXml" Target="../ink/ink1.xml"/><Relationship Id="rId12" Type="http://schemas.openxmlformats.org/officeDocument/2006/relationships/image" Target="../media/image36.png"/><Relationship Id="rId2" Type="http://schemas.openxmlformats.org/officeDocument/2006/relationships/image" Target="../media/image7.jpeg"/><Relationship Id="rId1" Type="http://schemas.openxmlformats.org/officeDocument/2006/relationships/slideLayout" Target="../slideLayouts/slideLayout2.xml"/><Relationship Id="rId11" Type="http://schemas.openxmlformats.org/officeDocument/2006/relationships/image" Target="../media/image35.wmf"/><Relationship Id="rId10" Type="http://schemas.openxmlformats.org/officeDocument/2006/relationships/oleObject" Target="../embeddings/oleObject8.bin"/><Relationship Id="rId9" Type="http://schemas.openxmlformats.org/officeDocument/2006/relationships/image" Target="../media/image40.emf"/></Relationships>
</file>

<file path=ppt/slides/_rels/slide32.xml.rels><?xml version="1.0" encoding="UTF-8" standalone="yes"?>
<Relationships xmlns="http://schemas.openxmlformats.org/package/2006/relationships"><Relationship Id="rId13" Type="http://schemas.openxmlformats.org/officeDocument/2006/relationships/image" Target="../media/image38.wmf"/><Relationship Id="rId18" Type="http://schemas.openxmlformats.org/officeDocument/2006/relationships/image" Target="../media/image41.png"/><Relationship Id="rId3" Type="http://schemas.openxmlformats.org/officeDocument/2006/relationships/customXml" Target="../ink/ink2.xml"/><Relationship Id="rId12" Type="http://schemas.openxmlformats.org/officeDocument/2006/relationships/oleObject" Target="../embeddings/oleObject10.bin"/><Relationship Id="rId17" Type="http://schemas.openxmlformats.org/officeDocument/2006/relationships/image" Target="../media/image40.wmf"/><Relationship Id="rId2" Type="http://schemas.openxmlformats.org/officeDocument/2006/relationships/image" Target="../media/image7.jpeg"/><Relationship Id="rId16" Type="http://schemas.openxmlformats.org/officeDocument/2006/relationships/oleObject" Target="../embeddings/oleObject12.bin"/><Relationship Id="rId20" Type="http://schemas.openxmlformats.org/officeDocument/2006/relationships/image" Target="../media/image42.wmf"/><Relationship Id="rId1" Type="http://schemas.openxmlformats.org/officeDocument/2006/relationships/slideLayout" Target="../slideLayouts/slideLayout2.xml"/><Relationship Id="rId11" Type="http://schemas.openxmlformats.org/officeDocument/2006/relationships/image" Target="../media/image37.wmf"/><Relationship Id="rId15" Type="http://schemas.openxmlformats.org/officeDocument/2006/relationships/image" Target="../media/image39.wmf"/><Relationship Id="rId10" Type="http://schemas.openxmlformats.org/officeDocument/2006/relationships/oleObject" Target="../embeddings/oleObject9.bin"/><Relationship Id="rId19" Type="http://schemas.openxmlformats.org/officeDocument/2006/relationships/oleObject" Target="../embeddings/oleObject13.bin"/><Relationship Id="rId9" Type="http://schemas.openxmlformats.org/officeDocument/2006/relationships/image" Target="../media/image40.emf"/><Relationship Id="rId14" Type="http://schemas.openxmlformats.org/officeDocument/2006/relationships/oleObject" Target="../embeddings/oleObject11.bin"/></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44.wmf"/><Relationship Id="rId5" Type="http://schemas.openxmlformats.org/officeDocument/2006/relationships/oleObject" Target="../embeddings/oleObject15.bin"/><Relationship Id="rId4" Type="http://schemas.openxmlformats.org/officeDocument/2006/relationships/image" Target="../media/image43.wmf"/></Relationships>
</file>

<file path=ppt/slides/_rels/slide34.xml.rels><?xml version="1.0" encoding="UTF-8" standalone="yes"?>
<Relationships xmlns="http://schemas.openxmlformats.org/package/2006/relationships"><Relationship Id="rId8" Type="http://schemas.openxmlformats.org/officeDocument/2006/relationships/image" Target="../media/image46.w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45.wmf"/><Relationship Id="rId5" Type="http://schemas.openxmlformats.org/officeDocument/2006/relationships/oleObject" Target="../embeddings/oleObject17.bin"/><Relationship Id="rId4" Type="http://schemas.openxmlformats.org/officeDocument/2006/relationships/image" Target="../media/image44.w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48.wmf"/><Relationship Id="rId5" Type="http://schemas.openxmlformats.org/officeDocument/2006/relationships/oleObject" Target="../embeddings/oleObject20.bin"/><Relationship Id="rId4" Type="http://schemas.openxmlformats.org/officeDocument/2006/relationships/image" Target="../media/image47.wmf"/></Relationships>
</file>

<file path=ppt/slides/_rels/slide3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51.wmf"/></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oleObject" Target="../embeddings/oleObject22.bin"/><Relationship Id="rId7" Type="http://schemas.openxmlformats.org/officeDocument/2006/relationships/oleObject" Target="../embeddings/oleObject24.bin"/><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54.wmf"/><Relationship Id="rId5" Type="http://schemas.openxmlformats.org/officeDocument/2006/relationships/oleObject" Target="../embeddings/oleObject23.bin"/><Relationship Id="rId4" Type="http://schemas.openxmlformats.org/officeDocument/2006/relationships/image" Target="../media/image53.wmf"/></Relationships>
</file>

<file path=ppt/slides/_rels/slide4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56.wmf"/></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64.emf"/></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69.wmf"/><Relationship Id="rId3" Type="http://schemas.openxmlformats.org/officeDocument/2006/relationships/image" Target="../media/image66.png"/><Relationship Id="rId7" Type="http://schemas.openxmlformats.org/officeDocument/2006/relationships/image" Target="../media/image68.wmf"/><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oleObject" Target="../embeddings/oleObject27.bin"/><Relationship Id="rId11" Type="http://schemas.openxmlformats.org/officeDocument/2006/relationships/image" Target="../media/image71.wmf"/><Relationship Id="rId5" Type="http://schemas.openxmlformats.org/officeDocument/2006/relationships/image" Target="../media/image67.wmf"/><Relationship Id="rId10" Type="http://schemas.openxmlformats.org/officeDocument/2006/relationships/oleObject" Target="../embeddings/oleObject28.bin"/><Relationship Id="rId4" Type="http://schemas.openxmlformats.org/officeDocument/2006/relationships/oleObject" Target="../embeddings/oleObject26.bin"/><Relationship Id="rId9" Type="http://schemas.openxmlformats.org/officeDocument/2006/relationships/image" Target="../media/image70.png"/></Relationships>
</file>

<file path=ppt/slides/_rels/slide6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w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wmf"/></Relationships>
</file>

<file path=ppt/slides/_rels/slide6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6.wmf"/><Relationship Id="rId4" Type="http://schemas.openxmlformats.org/officeDocument/2006/relationships/oleObject" Target="../embeddings/oleObject31.bin"/></Relationships>
</file>

<file path=ppt/slides/_rels/slide6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47664" y="1316766"/>
            <a:ext cx="6624736" cy="954107"/>
          </a:xfrm>
          <a:prstGeom prst="rect">
            <a:avLst/>
          </a:prstGeom>
          <a:noFill/>
          <a:ln>
            <a:noFill/>
          </a:ln>
        </p:spPr>
        <p:txBody>
          <a:bodyPr wrap="square" rtlCol="0">
            <a:spAutoFit/>
          </a:bodyPr>
          <a:lstStyle/>
          <a:p>
            <a:pPr algn="ctr"/>
            <a:r>
              <a:rPr lang="en-GB" sz="2800" dirty="0">
                <a:solidFill>
                  <a:srgbClr val="34495E"/>
                </a:solidFill>
                <a:latin typeface="Calibri" pitchFamily="34" charset="0"/>
                <a:cs typeface="Segoe UI" pitchFamily="34" charset="0"/>
              </a:rPr>
              <a:t>NHỮNG VẤN ĐỀ CƠ BẢN </a:t>
            </a:r>
          </a:p>
          <a:p>
            <a:pPr algn="ctr"/>
            <a:r>
              <a:rPr lang="en-GB" sz="2800" dirty="0">
                <a:solidFill>
                  <a:srgbClr val="34495E"/>
                </a:solidFill>
                <a:latin typeface="Calibri" pitchFamily="34" charset="0"/>
                <a:cs typeface="Segoe UI" pitchFamily="34" charset="0"/>
              </a:rPr>
              <a:t>TRONG TÍNH TOÁN THIẾT KẾ CHI TIẾT MÁY</a:t>
            </a:r>
          </a:p>
        </p:txBody>
      </p:sp>
      <p:grpSp>
        <p:nvGrpSpPr>
          <p:cNvPr id="10" name="Group 9"/>
          <p:cNvGrpSpPr/>
          <p:nvPr/>
        </p:nvGrpSpPr>
        <p:grpSpPr>
          <a:xfrm>
            <a:off x="380999" y="245832"/>
            <a:ext cx="7647386" cy="1258824"/>
            <a:chOff x="380998" y="184374"/>
            <a:chExt cx="7647386" cy="944118"/>
          </a:xfrm>
        </p:grpSpPr>
        <p:grpSp>
          <p:nvGrpSpPr>
            <p:cNvPr id="9" name="Group 8"/>
            <p:cNvGrpSpPr/>
            <p:nvPr/>
          </p:nvGrpSpPr>
          <p:grpSpPr>
            <a:xfrm>
              <a:off x="1627584" y="184374"/>
              <a:ext cx="6400800" cy="803200"/>
              <a:chOff x="1627584" y="184374"/>
              <a:chExt cx="6400800" cy="803200"/>
            </a:xfrm>
          </p:grpSpPr>
          <p:sp>
            <p:nvSpPr>
              <p:cNvPr id="2" name="TextBox 1"/>
              <p:cNvSpPr txBox="1"/>
              <p:nvPr/>
            </p:nvSpPr>
            <p:spPr>
              <a:xfrm>
                <a:off x="2630868" y="184374"/>
                <a:ext cx="4106200" cy="623248"/>
              </a:xfrm>
              <a:prstGeom prst="rect">
                <a:avLst/>
              </a:prstGeom>
              <a:noFill/>
            </p:spPr>
            <p:txBody>
              <a:bodyPr wrap="square" rtlCol="0">
                <a:spAutoFit/>
              </a:bodyPr>
              <a:lstStyle/>
              <a:p>
                <a:pPr algn="ctr"/>
                <a:r>
                  <a:rPr lang="en-GB" sz="4800" b="1" dirty="0">
                    <a:solidFill>
                      <a:srgbClr val="34495E"/>
                    </a:solidFill>
                    <a:latin typeface="Segoe UI" pitchFamily="34" charset="0"/>
                    <a:cs typeface="Segoe UI" pitchFamily="34" charset="0"/>
                  </a:rPr>
                  <a:t>CHƯƠNG 3</a:t>
                </a:r>
                <a:endParaRPr lang="en-GB" sz="4800" b="1" dirty="0">
                  <a:solidFill>
                    <a:srgbClr val="16A085"/>
                  </a:solidFill>
                  <a:latin typeface="Segoe UI" pitchFamily="34" charset="0"/>
                  <a:cs typeface="Segoe UI" pitchFamily="34" charset="0"/>
                </a:endParaRPr>
              </a:p>
            </p:txBody>
          </p:sp>
          <p:cxnSp>
            <p:nvCxnSpPr>
              <p:cNvPr id="4" name="Straight Connector 3"/>
              <p:cNvCxnSpPr/>
              <p:nvPr/>
            </p:nvCxnSpPr>
            <p:spPr>
              <a:xfrm>
                <a:off x="1627584" y="987574"/>
                <a:ext cx="64008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998" y="184374"/>
              <a:ext cx="1246585" cy="944118"/>
            </a:xfrm>
            <a:prstGeom prst="rect">
              <a:avLst/>
            </a:prstGeom>
          </p:spPr>
        </p:pic>
      </p:grpSp>
      <p:sp>
        <p:nvSpPr>
          <p:cNvPr id="8" name="TextBox 7"/>
          <p:cNvSpPr txBox="1"/>
          <p:nvPr/>
        </p:nvSpPr>
        <p:spPr>
          <a:xfrm>
            <a:off x="611560" y="2756926"/>
            <a:ext cx="4888632" cy="2631490"/>
          </a:xfrm>
          <a:prstGeom prst="rect">
            <a:avLst/>
          </a:prstGeom>
          <a:noFill/>
        </p:spPr>
        <p:txBody>
          <a:bodyPr wrap="square" rtlCol="0">
            <a:spAutoFit/>
          </a:bodyPr>
          <a:lstStyle/>
          <a:p>
            <a:pPr marL="288000" indent="-324000">
              <a:lnSpc>
                <a:spcPct val="150000"/>
              </a:lnSpc>
              <a:buFont typeface="+mj-lt"/>
              <a:buAutoNum type="arabicPeriod"/>
            </a:pPr>
            <a:r>
              <a:rPr lang="en-US" sz="2200"/>
              <a:t>Các khái niệm cơ bản</a:t>
            </a:r>
          </a:p>
          <a:p>
            <a:pPr marL="288000" indent="-324000">
              <a:lnSpc>
                <a:spcPct val="150000"/>
              </a:lnSpc>
              <a:buFont typeface="+mj-lt"/>
              <a:buAutoNum type="arabicPeriod"/>
            </a:pPr>
            <a:r>
              <a:rPr lang="en-US" sz="2200"/>
              <a:t>Các yêu cầu đối với chi tiết máy</a:t>
            </a:r>
          </a:p>
          <a:p>
            <a:pPr marL="288000" indent="-324000">
              <a:lnSpc>
                <a:spcPct val="150000"/>
              </a:lnSpc>
              <a:buFont typeface="+mj-lt"/>
              <a:buAutoNum type="arabicPeriod"/>
            </a:pPr>
            <a:r>
              <a:rPr lang="en-US" sz="2200"/>
              <a:t>Tải trọng và Ứng suất</a:t>
            </a:r>
          </a:p>
          <a:p>
            <a:pPr marL="288000" indent="-324000">
              <a:lnSpc>
                <a:spcPct val="150000"/>
              </a:lnSpc>
              <a:buFont typeface="+mj-lt"/>
              <a:buAutoNum type="arabicPeriod"/>
            </a:pPr>
            <a:r>
              <a:rPr lang="en-US" sz="2200"/>
              <a:t>Các chỉ tiêu làm  việc của chi tiết máy</a:t>
            </a:r>
          </a:p>
          <a:p>
            <a:pPr marL="288000" indent="-324000">
              <a:lnSpc>
                <a:spcPct val="150000"/>
              </a:lnSpc>
              <a:buFont typeface="+mj-lt"/>
              <a:buAutoNum type="arabicPeriod"/>
            </a:pPr>
            <a:r>
              <a:rPr lang="en-US" sz="2200"/>
              <a:t>Các vấn đề về Tiêu chuẩn hóa </a:t>
            </a:r>
          </a:p>
        </p:txBody>
      </p:sp>
    </p:spTree>
    <p:extLst>
      <p:ext uri="{BB962C8B-B14F-4D97-AF65-F5344CB8AC3E}">
        <p14:creationId xmlns:p14="http://schemas.microsoft.com/office/powerpoint/2010/main" val="2119131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3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wipe(up)">
                                      <p:cBhvr>
                                        <p:cTn id="12" dur="20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wipe(up)">
                                      <p:cBhvr>
                                        <p:cTn id="17" dur="20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wipe(up)">
                                      <p:cBhvr>
                                        <p:cTn id="22" dur="20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wipe(up)">
                                      <p:cBhvr>
                                        <p:cTn id="27" dur="20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wipe(up)">
                                      <p:cBhvr>
                                        <p:cTn id="32" dur="20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pPr marL="0" indent="0">
              <a:buClr>
                <a:srgbClr val="34495E"/>
              </a:buClr>
              <a:buNone/>
            </a:pPr>
            <a:r>
              <a:rPr lang="en-US" dirty="0">
                <a:latin typeface="Segoe UI Light" pitchFamily="34" charset="0"/>
              </a:rPr>
              <a:t>Trong tính toán chi tiết máy, ta chia ra:</a:t>
            </a:r>
          </a:p>
          <a:p>
            <a:pPr>
              <a:buClr>
                <a:srgbClr val="34495E"/>
              </a:buClr>
            </a:pPr>
            <a:r>
              <a:rPr lang="en-US" b="1" dirty="0"/>
              <a:t>Tải trọng danh nghĩa </a:t>
            </a:r>
            <a:r>
              <a:rPr lang="en-US" b="1" i="1" dirty="0" err="1"/>
              <a:t>Q</a:t>
            </a:r>
            <a:r>
              <a:rPr lang="en-US" b="1" i="1" baseline="-25000" dirty="0" err="1"/>
              <a:t>dn</a:t>
            </a:r>
            <a:r>
              <a:rPr lang="en-US" b="1" i="1" baseline="-25000" dirty="0"/>
              <a:t> </a:t>
            </a:r>
            <a:r>
              <a:rPr lang="en-US" b="1" dirty="0"/>
              <a:t>: </a:t>
            </a:r>
            <a:r>
              <a:rPr lang="en-US" dirty="0"/>
              <a:t>tải trọng được chọn trong số các tải trọng tác dụng lên máy ở chế độ làm việc ổn định</a:t>
            </a:r>
          </a:p>
          <a:p>
            <a:pPr>
              <a:buClr>
                <a:srgbClr val="34495E"/>
              </a:buClr>
            </a:pPr>
            <a:r>
              <a:rPr lang="en-US" b="1" dirty="0"/>
              <a:t>Tải trọng tương đương </a:t>
            </a:r>
            <a:r>
              <a:rPr lang="en-US" b="1" i="1" dirty="0" err="1"/>
              <a:t>Q</a:t>
            </a:r>
            <a:r>
              <a:rPr lang="en-US" b="1" i="1" baseline="-25000" dirty="0" err="1"/>
              <a:t>tđ</a:t>
            </a:r>
            <a:r>
              <a:rPr lang="en-US" b="1" i="1" baseline="-25000" dirty="0"/>
              <a:t> </a:t>
            </a:r>
            <a:r>
              <a:rPr lang="en-US" b="1" dirty="0"/>
              <a:t>: </a:t>
            </a:r>
            <a:r>
              <a:rPr lang="en-US" dirty="0"/>
              <a:t>tải trọng có giá trị không đổi thay thế cho chế độ thay đổi liên tục hoặc thay đổi theo bậc</a:t>
            </a:r>
            <a:endParaRPr lang="en-US" baseline="-25000" dirty="0"/>
          </a:p>
        </p:txBody>
      </p:sp>
      <p:sp>
        <p:nvSpPr>
          <p:cNvPr id="2" name="Title 1"/>
          <p:cNvSpPr>
            <a:spLocks noGrp="1"/>
          </p:cNvSpPr>
          <p:nvPr>
            <p:ph type="title"/>
          </p:nvPr>
        </p:nvSpPr>
        <p:spPr/>
        <p:txBody>
          <a:bodyPr/>
          <a:lstStyle/>
          <a:p>
            <a:r>
              <a:rPr lang="en-US" dirty="0"/>
              <a:t>Tải trọng - Ứng suất</a:t>
            </a:r>
          </a:p>
        </p:txBody>
      </p:sp>
      <p:sp>
        <p:nvSpPr>
          <p:cNvPr id="4" name="TextBox 3"/>
          <p:cNvSpPr txBox="1"/>
          <p:nvPr/>
        </p:nvSpPr>
        <p:spPr>
          <a:xfrm>
            <a:off x="990604" y="533402"/>
            <a:ext cx="7696207" cy="461665"/>
          </a:xfrm>
          <a:prstGeom prst="rect">
            <a:avLst/>
          </a:prstGeom>
          <a:noFill/>
        </p:spPr>
        <p:txBody>
          <a:bodyPr wrap="square" rtlCol="0">
            <a:spAutoFit/>
          </a:bodyPr>
          <a:lstStyle/>
          <a:p>
            <a:r>
              <a:rPr lang="en-GB" sz="2400" dirty="0">
                <a:solidFill>
                  <a:srgbClr val="16A085"/>
                </a:solidFill>
                <a:latin typeface="Segoe UI" pitchFamily="34" charset="0"/>
                <a:cs typeface="Segoe UI" pitchFamily="34" charset="0"/>
              </a:rPr>
              <a:t>Tải trọng</a:t>
            </a:r>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4" y="4953000"/>
            <a:ext cx="6162675"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7335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pPr>
              <a:buClr>
                <a:srgbClr val="34495E"/>
              </a:buClr>
            </a:pPr>
            <a:r>
              <a:rPr lang="en-US" b="1" dirty="0"/>
              <a:t>Tải trọng tính toán </a:t>
            </a:r>
            <a:r>
              <a:rPr lang="en-US" b="1" i="1" dirty="0" err="1"/>
              <a:t>Q</a:t>
            </a:r>
            <a:r>
              <a:rPr lang="en-US" b="1" i="1" baseline="-25000" dirty="0" err="1"/>
              <a:t>t</a:t>
            </a:r>
            <a:r>
              <a:rPr lang="en-US" b="1" i="1" baseline="-25000" dirty="0"/>
              <a:t> </a:t>
            </a:r>
            <a:r>
              <a:rPr lang="en-US" b="1" dirty="0"/>
              <a:t>: </a:t>
            </a:r>
            <a:r>
              <a:rPr lang="en-US" dirty="0"/>
              <a:t>tải trọng khi tính toán thiết kế chi tiết máy, phụ thuộc vào </a:t>
            </a:r>
            <a:r>
              <a:rPr lang="en-US" dirty="0">
                <a:solidFill>
                  <a:srgbClr val="FF0000"/>
                </a:solidFill>
              </a:rPr>
              <a:t>tính chất thay đổi của tải trọng, sự phân bố không đều tải trọng trên bề mặt làm việc, điều kiện sử dụng, chế độ tải trọng…</a:t>
            </a:r>
          </a:p>
        </p:txBody>
      </p:sp>
      <p:sp>
        <p:nvSpPr>
          <p:cNvPr id="2" name="Title 1"/>
          <p:cNvSpPr>
            <a:spLocks noGrp="1"/>
          </p:cNvSpPr>
          <p:nvPr>
            <p:ph type="title"/>
          </p:nvPr>
        </p:nvSpPr>
        <p:spPr/>
        <p:txBody>
          <a:bodyPr/>
          <a:lstStyle/>
          <a:p>
            <a:r>
              <a:rPr lang="en-US" dirty="0"/>
              <a:t>Tải trọng - Ứng suất</a:t>
            </a:r>
          </a:p>
        </p:txBody>
      </p:sp>
      <p:sp>
        <p:nvSpPr>
          <p:cNvPr id="4" name="TextBox 3"/>
          <p:cNvSpPr txBox="1"/>
          <p:nvPr/>
        </p:nvSpPr>
        <p:spPr>
          <a:xfrm>
            <a:off x="990604" y="533402"/>
            <a:ext cx="7696207" cy="461665"/>
          </a:xfrm>
          <a:prstGeom prst="rect">
            <a:avLst/>
          </a:prstGeom>
          <a:noFill/>
        </p:spPr>
        <p:txBody>
          <a:bodyPr wrap="square" rtlCol="0">
            <a:spAutoFit/>
          </a:bodyPr>
          <a:lstStyle/>
          <a:p>
            <a:r>
              <a:rPr lang="en-GB" sz="2400" dirty="0">
                <a:solidFill>
                  <a:srgbClr val="16A085"/>
                </a:solidFill>
                <a:latin typeface="Segoe UI" pitchFamily="34" charset="0"/>
                <a:cs typeface="Segoe UI" pitchFamily="34" charset="0"/>
              </a:rPr>
              <a:t>Tải trọng</a:t>
            </a:r>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1" y="3200403"/>
            <a:ext cx="7496629" cy="3062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5100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pPr marL="0" indent="0">
              <a:buClr>
                <a:srgbClr val="34495E"/>
              </a:buClr>
              <a:buNone/>
            </a:pPr>
            <a:r>
              <a:rPr lang="en-US" b="1" dirty="0"/>
              <a:t>Ứng suất: </a:t>
            </a:r>
            <a:r>
              <a:rPr lang="en-US" dirty="0"/>
              <a:t>dưới tác dụng của tải trọng, trong chi tiết máy sẽ xuất hiện ứng suất</a:t>
            </a:r>
          </a:p>
          <a:p>
            <a:pPr>
              <a:buClr>
                <a:srgbClr val="34495E"/>
              </a:buClr>
            </a:pPr>
            <a:r>
              <a:rPr lang="vi-VN" dirty="0"/>
              <a:t>Đơn vị: MPa (Mega Pascal)</a:t>
            </a:r>
          </a:p>
          <a:p>
            <a:pPr marL="0" indent="0" algn="ctr">
              <a:buClr>
                <a:srgbClr val="34495E"/>
              </a:buClr>
              <a:buNone/>
            </a:pPr>
            <a:r>
              <a:rPr lang="vi-VN" dirty="0"/>
              <a:t>1 MPa = 1 N/mm</a:t>
            </a:r>
            <a:r>
              <a:rPr lang="vi-VN" baseline="30000" dirty="0"/>
              <a:t>2</a:t>
            </a:r>
          </a:p>
          <a:p>
            <a:pPr>
              <a:buClr>
                <a:srgbClr val="34495E"/>
              </a:buClr>
            </a:pPr>
            <a:r>
              <a:rPr lang="vi-VN" dirty="0"/>
              <a:t>Phân loại</a:t>
            </a:r>
            <a:r>
              <a:rPr lang="en-US" dirty="0"/>
              <a:t>:</a:t>
            </a:r>
            <a:endParaRPr lang="vi-VN" dirty="0"/>
          </a:p>
          <a:p>
            <a:pPr lvl="1">
              <a:buClr>
                <a:srgbClr val="34495E"/>
              </a:buClr>
            </a:pPr>
            <a:r>
              <a:rPr lang="vi-VN" dirty="0"/>
              <a:t>Theo </a:t>
            </a:r>
            <a:r>
              <a:rPr lang="en-US" dirty="0"/>
              <a:t>điều kiện làm việc</a:t>
            </a:r>
            <a:r>
              <a:rPr lang="vi-VN" dirty="0"/>
              <a:t>: </a:t>
            </a:r>
            <a:r>
              <a:rPr lang="en-US" dirty="0">
                <a:solidFill>
                  <a:srgbClr val="009999"/>
                </a:solidFill>
              </a:rPr>
              <a:t>ứng suất </a:t>
            </a:r>
            <a:r>
              <a:rPr lang="vi-VN" dirty="0">
                <a:solidFill>
                  <a:srgbClr val="009999"/>
                </a:solidFill>
              </a:rPr>
              <a:t>kéo, nén, uốn, xoắn…</a:t>
            </a:r>
          </a:p>
          <a:p>
            <a:pPr lvl="1">
              <a:buClr>
                <a:srgbClr val="34495E"/>
              </a:buClr>
            </a:pPr>
            <a:r>
              <a:rPr lang="vi-VN" dirty="0"/>
              <a:t>Theo tính chất thay đổi: </a:t>
            </a:r>
            <a:r>
              <a:rPr lang="vi-VN" dirty="0">
                <a:solidFill>
                  <a:srgbClr val="009999"/>
                </a:solidFill>
              </a:rPr>
              <a:t>tĩnh, thay đổi</a:t>
            </a:r>
          </a:p>
          <a:p>
            <a:pPr marL="0" indent="0">
              <a:buClr>
                <a:srgbClr val="34495E"/>
              </a:buClr>
              <a:buNone/>
            </a:pPr>
            <a:endParaRPr lang="en-US" dirty="0"/>
          </a:p>
        </p:txBody>
      </p:sp>
      <p:sp>
        <p:nvSpPr>
          <p:cNvPr id="2" name="Title 1"/>
          <p:cNvSpPr>
            <a:spLocks noGrp="1"/>
          </p:cNvSpPr>
          <p:nvPr>
            <p:ph type="title"/>
          </p:nvPr>
        </p:nvSpPr>
        <p:spPr/>
        <p:txBody>
          <a:bodyPr/>
          <a:lstStyle/>
          <a:p>
            <a:r>
              <a:rPr lang="en-US" dirty="0"/>
              <a:t>Tải trọng - Ứng suất</a:t>
            </a:r>
          </a:p>
        </p:txBody>
      </p:sp>
      <p:sp>
        <p:nvSpPr>
          <p:cNvPr id="4" name="TextBox 3"/>
          <p:cNvSpPr txBox="1"/>
          <p:nvPr/>
        </p:nvSpPr>
        <p:spPr>
          <a:xfrm>
            <a:off x="990604" y="533402"/>
            <a:ext cx="7696207" cy="461665"/>
          </a:xfrm>
          <a:prstGeom prst="rect">
            <a:avLst/>
          </a:prstGeom>
          <a:noFill/>
        </p:spPr>
        <p:txBody>
          <a:bodyPr wrap="square" rtlCol="0">
            <a:spAutoFit/>
          </a:bodyPr>
          <a:lstStyle/>
          <a:p>
            <a:r>
              <a:rPr lang="en-GB" sz="2400" dirty="0">
                <a:solidFill>
                  <a:srgbClr val="16A085"/>
                </a:solidFill>
                <a:latin typeface="Segoe UI" pitchFamily="34" charset="0"/>
                <a:cs typeface="Segoe UI" pitchFamily="34" charset="0"/>
              </a:rPr>
              <a:t>Ứng suất</a:t>
            </a:r>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spTree>
    <p:extLst>
      <p:ext uri="{BB962C8B-B14F-4D97-AF65-F5344CB8AC3E}">
        <p14:creationId xmlns:p14="http://schemas.microsoft.com/office/powerpoint/2010/main" val="3264059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pPr marL="0" indent="0">
              <a:buClr>
                <a:srgbClr val="34495E"/>
              </a:buClr>
              <a:buNone/>
            </a:pPr>
            <a:endParaRPr lang="en-US" b="1" dirty="0"/>
          </a:p>
          <a:p>
            <a:pPr>
              <a:buClr>
                <a:srgbClr val="34495E"/>
              </a:buClr>
            </a:pPr>
            <a:endParaRPr lang="en-US" b="1" dirty="0"/>
          </a:p>
          <a:p>
            <a:pPr>
              <a:buClr>
                <a:srgbClr val="34495E"/>
              </a:buClr>
            </a:pPr>
            <a:endParaRPr lang="en-US" b="1" dirty="0"/>
          </a:p>
          <a:p>
            <a:pPr>
              <a:buClr>
                <a:srgbClr val="34495E"/>
              </a:buClr>
            </a:pPr>
            <a:endParaRPr lang="en-US" sz="400" b="1" dirty="0"/>
          </a:p>
          <a:p>
            <a:pPr>
              <a:buClr>
                <a:srgbClr val="34495E"/>
              </a:buClr>
            </a:pPr>
            <a:r>
              <a:rPr lang="en-US" sz="2400" b="1" dirty="0"/>
              <a:t>Ứng suất tĩnh: </a:t>
            </a:r>
            <a:r>
              <a:rPr lang="en-US" sz="2400" dirty="0"/>
              <a:t>ứng suất không đổi theo thời gian hoặc thay đổi  rất ít, không đáng kể</a:t>
            </a:r>
            <a:endParaRPr lang="vi-VN" sz="2400" b="1" dirty="0"/>
          </a:p>
          <a:p>
            <a:pPr marL="0" indent="0">
              <a:buClr>
                <a:srgbClr val="34495E"/>
              </a:buClr>
              <a:buNone/>
            </a:pPr>
            <a:endParaRPr lang="en-US" dirty="0"/>
          </a:p>
        </p:txBody>
      </p:sp>
      <p:sp>
        <p:nvSpPr>
          <p:cNvPr id="2" name="Title 1"/>
          <p:cNvSpPr>
            <a:spLocks noGrp="1"/>
          </p:cNvSpPr>
          <p:nvPr>
            <p:ph type="title"/>
          </p:nvPr>
        </p:nvSpPr>
        <p:spPr/>
        <p:txBody>
          <a:bodyPr/>
          <a:lstStyle/>
          <a:p>
            <a:r>
              <a:rPr lang="en-US" dirty="0"/>
              <a:t>Tải trọng - Ứng suất</a:t>
            </a:r>
          </a:p>
        </p:txBody>
      </p:sp>
      <p:sp>
        <p:nvSpPr>
          <p:cNvPr id="4" name="TextBox 3"/>
          <p:cNvSpPr txBox="1"/>
          <p:nvPr/>
        </p:nvSpPr>
        <p:spPr>
          <a:xfrm>
            <a:off x="990604" y="533402"/>
            <a:ext cx="7696207" cy="461665"/>
          </a:xfrm>
          <a:prstGeom prst="rect">
            <a:avLst/>
          </a:prstGeom>
          <a:noFill/>
        </p:spPr>
        <p:txBody>
          <a:bodyPr wrap="square" rtlCol="0">
            <a:spAutoFit/>
          </a:bodyPr>
          <a:lstStyle/>
          <a:p>
            <a:r>
              <a:rPr lang="en-GB" sz="2400" dirty="0">
                <a:solidFill>
                  <a:srgbClr val="16A085"/>
                </a:solidFill>
                <a:latin typeface="Segoe UI" pitchFamily="34" charset="0"/>
                <a:cs typeface="Segoe UI" pitchFamily="34" charset="0"/>
              </a:rPr>
              <a:t>Ứng suất</a:t>
            </a:r>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219200"/>
            <a:ext cx="84582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rotWithShape="1">
          <a:blip r:embed="rId4"/>
          <a:srcRect b="24845"/>
          <a:stretch/>
        </p:blipFill>
        <p:spPr bwMode="auto">
          <a:xfrm>
            <a:off x="2264233" y="3962401"/>
            <a:ext cx="4136571" cy="2378947"/>
          </a:xfrm>
          <a:prstGeom prst="rect">
            <a:avLst/>
          </a:prstGeom>
          <a:noFill/>
          <a:ln w="9525">
            <a:noFill/>
            <a:miter lim="800000"/>
            <a:headEnd/>
            <a:tailEnd/>
          </a:ln>
          <a:effectLst/>
        </p:spPr>
      </p:pic>
    </p:spTree>
    <p:extLst>
      <p:ext uri="{BB962C8B-B14F-4D97-AF65-F5344CB8AC3E}">
        <p14:creationId xmlns:p14="http://schemas.microsoft.com/office/powerpoint/2010/main" val="429986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pPr>
              <a:buClr>
                <a:srgbClr val="34495E"/>
              </a:buClr>
            </a:pPr>
            <a:r>
              <a:rPr lang="en-US" b="1" dirty="0"/>
              <a:t>Ứng suất thay đổi:</a:t>
            </a:r>
            <a:r>
              <a:rPr lang="en-US" dirty="0"/>
              <a:t> trị số hoặc chiều (hoặc cả hai) thay đổi theo thời gian</a:t>
            </a:r>
          </a:p>
          <a:p>
            <a:pPr>
              <a:buClr>
                <a:srgbClr val="34495E"/>
              </a:buClr>
            </a:pPr>
            <a:r>
              <a:rPr lang="en-US" b="1" dirty="0"/>
              <a:t>Chu trình ứng suất:</a:t>
            </a:r>
            <a:r>
              <a:rPr lang="en-US" dirty="0"/>
              <a:t> là một vòng thay đổi ứng suất qua trị số giới hạn này sang trị số giới hạn khác rồi trở về giá trị ban đầu</a:t>
            </a:r>
          </a:p>
          <a:p>
            <a:pPr>
              <a:buClr>
                <a:srgbClr val="34495E"/>
              </a:buClr>
            </a:pPr>
            <a:r>
              <a:rPr lang="en-US" dirty="0"/>
              <a:t>Thời gian thực hiện một chu trình ứng suất gọi là một </a:t>
            </a:r>
            <a:r>
              <a:rPr lang="en-US" b="1" dirty="0"/>
              <a:t>chu kì ứng suất</a:t>
            </a:r>
            <a:endParaRPr lang="vi-VN" b="1" dirty="0"/>
          </a:p>
          <a:p>
            <a:pPr marL="0" indent="0">
              <a:buClr>
                <a:srgbClr val="34495E"/>
              </a:buClr>
              <a:buNone/>
            </a:pPr>
            <a:endParaRPr lang="en-US" dirty="0"/>
          </a:p>
        </p:txBody>
      </p:sp>
      <p:sp>
        <p:nvSpPr>
          <p:cNvPr id="2" name="Title 1"/>
          <p:cNvSpPr>
            <a:spLocks noGrp="1"/>
          </p:cNvSpPr>
          <p:nvPr>
            <p:ph type="title"/>
          </p:nvPr>
        </p:nvSpPr>
        <p:spPr/>
        <p:txBody>
          <a:bodyPr/>
          <a:lstStyle/>
          <a:p>
            <a:r>
              <a:rPr lang="en-US" dirty="0"/>
              <a:t>Tải trọng - Ứng suất</a:t>
            </a:r>
          </a:p>
        </p:txBody>
      </p:sp>
      <p:sp>
        <p:nvSpPr>
          <p:cNvPr id="4" name="TextBox 3"/>
          <p:cNvSpPr txBox="1"/>
          <p:nvPr/>
        </p:nvSpPr>
        <p:spPr>
          <a:xfrm>
            <a:off x="990604" y="533402"/>
            <a:ext cx="7696207" cy="461665"/>
          </a:xfrm>
          <a:prstGeom prst="rect">
            <a:avLst/>
          </a:prstGeom>
          <a:noFill/>
        </p:spPr>
        <p:txBody>
          <a:bodyPr wrap="square" rtlCol="0">
            <a:spAutoFit/>
          </a:bodyPr>
          <a:lstStyle/>
          <a:p>
            <a:r>
              <a:rPr lang="en-GB" sz="2400" dirty="0">
                <a:solidFill>
                  <a:srgbClr val="16A085"/>
                </a:solidFill>
                <a:latin typeface="Segoe UI" pitchFamily="34" charset="0"/>
                <a:cs typeface="Segoe UI" pitchFamily="34" charset="0"/>
              </a:rPr>
              <a:t>Ứng suất</a:t>
            </a:r>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spTree>
    <p:extLst>
      <p:ext uri="{BB962C8B-B14F-4D97-AF65-F5344CB8AC3E}">
        <p14:creationId xmlns:p14="http://schemas.microsoft.com/office/powerpoint/2010/main" val="2812463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fontScale="92500" lnSpcReduction="10000"/>
          </a:bodyPr>
          <a:lstStyle/>
          <a:p>
            <a:pPr marL="0" indent="0">
              <a:buClr>
                <a:srgbClr val="34495E"/>
              </a:buClr>
              <a:buNone/>
            </a:pPr>
            <a:r>
              <a:rPr lang="en-US" b="1" dirty="0"/>
              <a:t>Các đặc trưng của chu trình ứng suất :</a:t>
            </a:r>
          </a:p>
          <a:p>
            <a:pPr>
              <a:buClr>
                <a:srgbClr val="34495E"/>
              </a:buClr>
            </a:pPr>
            <a:r>
              <a:rPr lang="en-US" dirty="0"/>
              <a:t>Ứng suất cực đại</a:t>
            </a:r>
          </a:p>
          <a:p>
            <a:pPr>
              <a:buClr>
                <a:srgbClr val="34495E"/>
              </a:buClr>
            </a:pPr>
            <a:r>
              <a:rPr lang="en-US" dirty="0"/>
              <a:t>Ứng suất cực tiểu</a:t>
            </a:r>
          </a:p>
          <a:p>
            <a:pPr>
              <a:buClr>
                <a:srgbClr val="34495E"/>
              </a:buClr>
            </a:pPr>
            <a:r>
              <a:rPr lang="en-US" dirty="0"/>
              <a:t>Ứng suất trung bình</a:t>
            </a:r>
          </a:p>
          <a:p>
            <a:pPr>
              <a:buClr>
                <a:srgbClr val="34495E"/>
              </a:buClr>
            </a:pPr>
            <a:endParaRPr lang="en-US" dirty="0"/>
          </a:p>
          <a:p>
            <a:pPr>
              <a:buClr>
                <a:srgbClr val="34495E"/>
              </a:buClr>
            </a:pPr>
            <a:endParaRPr lang="en-US" dirty="0"/>
          </a:p>
          <a:p>
            <a:pPr>
              <a:buClr>
                <a:srgbClr val="34495E"/>
              </a:buClr>
            </a:pPr>
            <a:r>
              <a:rPr lang="en-US" dirty="0"/>
              <a:t>Biên độ ứng suất</a:t>
            </a:r>
          </a:p>
          <a:p>
            <a:pPr>
              <a:buClr>
                <a:srgbClr val="34495E"/>
              </a:buClr>
            </a:pPr>
            <a:endParaRPr lang="en-US" dirty="0"/>
          </a:p>
          <a:p>
            <a:pPr>
              <a:buClr>
                <a:srgbClr val="34495E"/>
              </a:buClr>
            </a:pPr>
            <a:endParaRPr lang="en-US" dirty="0"/>
          </a:p>
          <a:p>
            <a:pPr>
              <a:buClr>
                <a:srgbClr val="34495E"/>
              </a:buClr>
            </a:pPr>
            <a:r>
              <a:rPr lang="en-US" dirty="0"/>
              <a:t>Hệ số tính chất chu trình</a:t>
            </a:r>
          </a:p>
        </p:txBody>
      </p:sp>
      <p:sp>
        <p:nvSpPr>
          <p:cNvPr id="2" name="Title 1"/>
          <p:cNvSpPr>
            <a:spLocks noGrp="1"/>
          </p:cNvSpPr>
          <p:nvPr>
            <p:ph type="title"/>
          </p:nvPr>
        </p:nvSpPr>
        <p:spPr/>
        <p:txBody>
          <a:bodyPr/>
          <a:lstStyle/>
          <a:p>
            <a:r>
              <a:rPr lang="en-US" dirty="0"/>
              <a:t>Tải trọng - Ứng suất</a:t>
            </a:r>
          </a:p>
        </p:txBody>
      </p:sp>
      <p:sp>
        <p:nvSpPr>
          <p:cNvPr id="4" name="TextBox 3"/>
          <p:cNvSpPr txBox="1"/>
          <p:nvPr/>
        </p:nvSpPr>
        <p:spPr>
          <a:xfrm>
            <a:off x="990604" y="533402"/>
            <a:ext cx="7696207" cy="461665"/>
          </a:xfrm>
          <a:prstGeom prst="rect">
            <a:avLst/>
          </a:prstGeom>
          <a:noFill/>
        </p:spPr>
        <p:txBody>
          <a:bodyPr wrap="square" rtlCol="0">
            <a:spAutoFit/>
          </a:bodyPr>
          <a:lstStyle/>
          <a:p>
            <a:r>
              <a:rPr lang="en-GB" sz="2400" dirty="0">
                <a:solidFill>
                  <a:srgbClr val="16A085"/>
                </a:solidFill>
                <a:latin typeface="Segoe UI" pitchFamily="34" charset="0"/>
                <a:cs typeface="Segoe UI" pitchFamily="34" charset="0"/>
              </a:rPr>
              <a:t>Chu trình ứng suất</a:t>
            </a:r>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7729" y="1752602"/>
            <a:ext cx="4105275" cy="3429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3059835"/>
            <a:ext cx="2286000" cy="81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5" y="4510747"/>
            <a:ext cx="2438399" cy="823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64227" y="5334001"/>
            <a:ext cx="1245973"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9743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pPr marL="0" indent="0">
              <a:buClr>
                <a:srgbClr val="34495E"/>
              </a:buClr>
              <a:buNone/>
            </a:pPr>
            <a:r>
              <a:rPr lang="en-US" b="1" dirty="0"/>
              <a:t>Tùy theo giá trị của		     , có các dạng chu trình ứng suất sau:</a:t>
            </a:r>
          </a:p>
          <a:p>
            <a:pPr>
              <a:buClr>
                <a:srgbClr val="34495E"/>
              </a:buClr>
            </a:pPr>
            <a:r>
              <a:rPr lang="en-US" dirty="0"/>
              <a:t>Chu trình đối xứng (</a:t>
            </a:r>
            <a:r>
              <a:rPr lang="en-US" dirty="0">
                <a:solidFill>
                  <a:srgbClr val="FF0000"/>
                </a:solidFill>
              </a:rPr>
              <a:t>r = -1</a:t>
            </a:r>
            <a:r>
              <a:rPr lang="en-US" dirty="0"/>
              <a:t>)</a:t>
            </a:r>
          </a:p>
          <a:p>
            <a:pPr>
              <a:buClr>
                <a:srgbClr val="34495E"/>
              </a:buClr>
            </a:pPr>
            <a:r>
              <a:rPr lang="en-US" dirty="0"/>
              <a:t>Chu trình không đối xứng </a:t>
            </a:r>
            <a:r>
              <a:rPr lang="en-US" dirty="0">
                <a:solidFill>
                  <a:srgbClr val="FF0000"/>
                </a:solidFill>
              </a:rPr>
              <a:t>(-1 &lt; r &lt; 1</a:t>
            </a:r>
            <a:r>
              <a:rPr lang="en-US" dirty="0"/>
              <a:t>)</a:t>
            </a:r>
          </a:p>
          <a:p>
            <a:pPr lvl="1">
              <a:buClr>
                <a:srgbClr val="34495E"/>
              </a:buClr>
            </a:pPr>
            <a:r>
              <a:rPr lang="en-US" dirty="0"/>
              <a:t>Khác dấu</a:t>
            </a:r>
          </a:p>
          <a:p>
            <a:pPr lvl="1">
              <a:buClr>
                <a:srgbClr val="34495E"/>
              </a:buClr>
            </a:pPr>
            <a:r>
              <a:rPr lang="en-US" dirty="0"/>
              <a:t>Cùng dấu</a:t>
            </a:r>
          </a:p>
          <a:p>
            <a:pPr lvl="2">
              <a:buClr>
                <a:srgbClr val="34495E"/>
              </a:buClr>
            </a:pPr>
            <a:r>
              <a:rPr lang="en-US" dirty="0"/>
              <a:t>Mạch động dương</a:t>
            </a:r>
          </a:p>
          <a:p>
            <a:pPr lvl="2">
              <a:buClr>
                <a:srgbClr val="34495E"/>
              </a:buClr>
            </a:pPr>
            <a:r>
              <a:rPr lang="en-US" dirty="0"/>
              <a:t>Mạch động âm</a:t>
            </a:r>
          </a:p>
        </p:txBody>
      </p:sp>
      <p:sp>
        <p:nvSpPr>
          <p:cNvPr id="2" name="Title 1"/>
          <p:cNvSpPr>
            <a:spLocks noGrp="1"/>
          </p:cNvSpPr>
          <p:nvPr>
            <p:ph type="title"/>
          </p:nvPr>
        </p:nvSpPr>
        <p:spPr/>
        <p:txBody>
          <a:bodyPr/>
          <a:lstStyle/>
          <a:p>
            <a:r>
              <a:rPr lang="en-US" dirty="0"/>
              <a:t>Tải trọng - Ứng suất</a:t>
            </a:r>
          </a:p>
        </p:txBody>
      </p:sp>
      <p:sp>
        <p:nvSpPr>
          <p:cNvPr id="4" name="TextBox 3"/>
          <p:cNvSpPr txBox="1"/>
          <p:nvPr/>
        </p:nvSpPr>
        <p:spPr>
          <a:xfrm>
            <a:off x="990604" y="533402"/>
            <a:ext cx="7696207" cy="461665"/>
          </a:xfrm>
          <a:prstGeom prst="rect">
            <a:avLst/>
          </a:prstGeom>
          <a:noFill/>
        </p:spPr>
        <p:txBody>
          <a:bodyPr wrap="square" rtlCol="0">
            <a:spAutoFit/>
          </a:bodyPr>
          <a:lstStyle/>
          <a:p>
            <a:r>
              <a:rPr lang="en-GB" sz="2400" dirty="0">
                <a:solidFill>
                  <a:srgbClr val="16A085"/>
                </a:solidFill>
                <a:latin typeface="Segoe UI" pitchFamily="34" charset="0"/>
                <a:cs typeface="Segoe UI" pitchFamily="34" charset="0"/>
              </a:rPr>
              <a:t>Chu trình ứng suất</a:t>
            </a:r>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pic>
        <p:nvPicPr>
          <p:cNvPr id="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4" y="1066800"/>
            <a:ext cx="1245973"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7804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pPr>
              <a:buClr>
                <a:srgbClr val="34495E"/>
              </a:buClr>
            </a:pPr>
            <a:r>
              <a:rPr lang="en-US" dirty="0"/>
              <a:t>Chu trình ứng suất đối xứng </a:t>
            </a:r>
            <a:r>
              <a:rPr lang="en-US" dirty="0">
                <a:solidFill>
                  <a:srgbClr val="FF0000"/>
                </a:solidFill>
              </a:rPr>
              <a:t>(r = -1)</a:t>
            </a:r>
          </a:p>
        </p:txBody>
      </p:sp>
      <p:sp>
        <p:nvSpPr>
          <p:cNvPr id="2" name="Title 1"/>
          <p:cNvSpPr>
            <a:spLocks noGrp="1"/>
          </p:cNvSpPr>
          <p:nvPr>
            <p:ph type="title"/>
          </p:nvPr>
        </p:nvSpPr>
        <p:spPr/>
        <p:txBody>
          <a:bodyPr/>
          <a:lstStyle/>
          <a:p>
            <a:r>
              <a:rPr lang="en-US" dirty="0"/>
              <a:t>Tải trọng - Ứng suất</a:t>
            </a:r>
          </a:p>
        </p:txBody>
      </p:sp>
      <p:sp>
        <p:nvSpPr>
          <p:cNvPr id="4" name="TextBox 3"/>
          <p:cNvSpPr txBox="1"/>
          <p:nvPr/>
        </p:nvSpPr>
        <p:spPr>
          <a:xfrm>
            <a:off x="990604" y="533402"/>
            <a:ext cx="7696207" cy="461665"/>
          </a:xfrm>
          <a:prstGeom prst="rect">
            <a:avLst/>
          </a:prstGeom>
          <a:noFill/>
        </p:spPr>
        <p:txBody>
          <a:bodyPr wrap="square" rtlCol="0">
            <a:spAutoFit/>
          </a:bodyPr>
          <a:lstStyle/>
          <a:p>
            <a:r>
              <a:rPr lang="en-GB" sz="2400" dirty="0">
                <a:solidFill>
                  <a:srgbClr val="16A085"/>
                </a:solidFill>
                <a:latin typeface="Segoe UI" pitchFamily="34" charset="0"/>
                <a:cs typeface="Segoe UI" pitchFamily="34" charset="0"/>
              </a:rPr>
              <a:t>Chu trình ứng suất</a:t>
            </a:r>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133600"/>
            <a:ext cx="7246350" cy="3271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79535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pPr>
              <a:buClr>
                <a:srgbClr val="34495E"/>
              </a:buClr>
            </a:pPr>
            <a:r>
              <a:rPr lang="en-US" dirty="0"/>
              <a:t>Chu trình ứng suất không đối xứng trái dấu </a:t>
            </a:r>
            <a:r>
              <a:rPr lang="en-US" dirty="0">
                <a:solidFill>
                  <a:srgbClr val="FF0000"/>
                </a:solidFill>
              </a:rPr>
              <a:t>(r &lt; 0)</a:t>
            </a:r>
          </a:p>
        </p:txBody>
      </p:sp>
      <p:sp>
        <p:nvSpPr>
          <p:cNvPr id="2" name="Title 1"/>
          <p:cNvSpPr>
            <a:spLocks noGrp="1"/>
          </p:cNvSpPr>
          <p:nvPr>
            <p:ph type="title"/>
          </p:nvPr>
        </p:nvSpPr>
        <p:spPr/>
        <p:txBody>
          <a:bodyPr/>
          <a:lstStyle/>
          <a:p>
            <a:r>
              <a:rPr lang="en-US" dirty="0"/>
              <a:t>Tải trọng - Ứng suất</a:t>
            </a:r>
          </a:p>
        </p:txBody>
      </p:sp>
      <p:sp>
        <p:nvSpPr>
          <p:cNvPr id="4" name="TextBox 3"/>
          <p:cNvSpPr txBox="1"/>
          <p:nvPr/>
        </p:nvSpPr>
        <p:spPr>
          <a:xfrm>
            <a:off x="990604" y="533402"/>
            <a:ext cx="7696207" cy="461665"/>
          </a:xfrm>
          <a:prstGeom prst="rect">
            <a:avLst/>
          </a:prstGeom>
          <a:noFill/>
        </p:spPr>
        <p:txBody>
          <a:bodyPr wrap="square" rtlCol="0">
            <a:spAutoFit/>
          </a:bodyPr>
          <a:lstStyle/>
          <a:p>
            <a:r>
              <a:rPr lang="en-GB" sz="2400" dirty="0">
                <a:solidFill>
                  <a:srgbClr val="16A085"/>
                </a:solidFill>
                <a:latin typeface="Segoe UI" pitchFamily="34" charset="0"/>
                <a:cs typeface="Segoe UI" pitchFamily="34" charset="0"/>
              </a:rPr>
              <a:t>Chu trình ứng suất</a:t>
            </a:r>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082" y="2133601"/>
            <a:ext cx="7219950" cy="357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1105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pPr>
              <a:buClr>
                <a:srgbClr val="34495E"/>
              </a:buClr>
            </a:pPr>
            <a:r>
              <a:rPr lang="en-US" dirty="0"/>
              <a:t>Chu trình ƯS không đối xứng cùng dấu </a:t>
            </a:r>
            <a:r>
              <a:rPr lang="en-US" dirty="0">
                <a:solidFill>
                  <a:srgbClr val="FF0000"/>
                </a:solidFill>
              </a:rPr>
              <a:t>(r &gt; 0)</a:t>
            </a:r>
          </a:p>
        </p:txBody>
      </p:sp>
      <p:sp>
        <p:nvSpPr>
          <p:cNvPr id="2" name="Title 1"/>
          <p:cNvSpPr>
            <a:spLocks noGrp="1"/>
          </p:cNvSpPr>
          <p:nvPr>
            <p:ph type="title"/>
          </p:nvPr>
        </p:nvSpPr>
        <p:spPr/>
        <p:txBody>
          <a:bodyPr/>
          <a:lstStyle/>
          <a:p>
            <a:r>
              <a:rPr lang="en-US" dirty="0"/>
              <a:t>Tải trọng - Ứng suất</a:t>
            </a:r>
          </a:p>
        </p:txBody>
      </p:sp>
      <p:sp>
        <p:nvSpPr>
          <p:cNvPr id="4" name="TextBox 3"/>
          <p:cNvSpPr txBox="1"/>
          <p:nvPr/>
        </p:nvSpPr>
        <p:spPr>
          <a:xfrm>
            <a:off x="990604" y="533402"/>
            <a:ext cx="7696207" cy="461665"/>
          </a:xfrm>
          <a:prstGeom prst="rect">
            <a:avLst/>
          </a:prstGeom>
          <a:noFill/>
        </p:spPr>
        <p:txBody>
          <a:bodyPr wrap="square" rtlCol="0">
            <a:spAutoFit/>
          </a:bodyPr>
          <a:lstStyle/>
          <a:p>
            <a:r>
              <a:rPr lang="en-GB" sz="2400" dirty="0">
                <a:solidFill>
                  <a:srgbClr val="16A085"/>
                </a:solidFill>
                <a:latin typeface="Segoe UI" pitchFamily="34" charset="0"/>
                <a:cs typeface="Segoe UI" pitchFamily="34" charset="0"/>
              </a:rPr>
              <a:t>Chu trình ứng suất</a:t>
            </a:r>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058" y="1919062"/>
            <a:ext cx="7058025" cy="3867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743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2"/>
          <p:cNvSpPr>
            <a:spLocks noGrp="1"/>
          </p:cNvSpPr>
          <p:nvPr>
            <p:ph sz="quarter" idx="13"/>
          </p:nvPr>
        </p:nvSpPr>
        <p:spPr>
          <a:xfrm>
            <a:off x="140508" y="1467223"/>
            <a:ext cx="4791532" cy="4559504"/>
          </a:xfrm>
        </p:spPr>
        <p:txBody>
          <a:bodyPr>
            <a:normAutofit/>
          </a:bodyPr>
          <a:lstStyle/>
          <a:p>
            <a:r>
              <a:rPr lang="en-US" sz="2200" b="1" dirty="0">
                <a:latin typeface="Segoe UI Light" pitchFamily="34" charset="0"/>
              </a:rPr>
              <a:t>Máy</a:t>
            </a:r>
            <a:r>
              <a:rPr lang="en-US" sz="2200" dirty="0">
                <a:latin typeface="Segoe UI Light" pitchFamily="34" charset="0"/>
              </a:rPr>
              <a:t> </a:t>
            </a:r>
            <a:r>
              <a:rPr lang="vi-VN" sz="2200" dirty="0">
                <a:latin typeface="Segoe UI Light" pitchFamily="34" charset="0"/>
              </a:rPr>
              <a:t>là một </a:t>
            </a:r>
            <a:r>
              <a:rPr lang="en-US" sz="2200" dirty="0">
                <a:latin typeface="Segoe UI Light" pitchFamily="34" charset="0"/>
              </a:rPr>
              <a:t>hay nhiều cơ cấu </a:t>
            </a:r>
          </a:p>
          <a:p>
            <a:pPr lvl="1"/>
            <a:r>
              <a:rPr lang="en-US" sz="2200">
                <a:latin typeface="Segoe UI Light" pitchFamily="34" charset="0"/>
              </a:rPr>
              <a:t>biến đổi </a:t>
            </a:r>
            <a:r>
              <a:rPr lang="en-US" sz="2200" dirty="0">
                <a:latin typeface="Segoe UI Light" pitchFamily="34" charset="0"/>
              </a:rPr>
              <a:t>hoặc sử dụng năng lượng</a:t>
            </a:r>
          </a:p>
          <a:p>
            <a:pPr lvl="1"/>
            <a:r>
              <a:rPr lang="en-US" sz="2200" dirty="0">
                <a:latin typeface="Segoe UI Light" pitchFamily="34" charset="0"/>
              </a:rPr>
              <a:t>thực hiện công có ích nhằm nâng cao năng suất và thay thế sức lao động chân tay và trí óc của </a:t>
            </a:r>
            <a:r>
              <a:rPr lang="en-US" sz="2200">
                <a:latin typeface="Segoe UI Light" pitchFamily="34" charset="0"/>
              </a:rPr>
              <a:t>con người</a:t>
            </a:r>
            <a:endParaRPr lang="en-US" sz="2200" dirty="0">
              <a:latin typeface="Segoe UI Light" pitchFamily="34" charset="0"/>
            </a:endParaRPr>
          </a:p>
        </p:txBody>
      </p:sp>
      <p:sp>
        <p:nvSpPr>
          <p:cNvPr id="24" name="Title 23"/>
          <p:cNvSpPr>
            <a:spLocks noGrp="1"/>
          </p:cNvSpPr>
          <p:nvPr>
            <p:ph type="title"/>
          </p:nvPr>
        </p:nvSpPr>
        <p:spPr>
          <a:xfrm>
            <a:off x="1394568" y="14603"/>
            <a:ext cx="4013447" cy="533400"/>
          </a:xfrm>
        </p:spPr>
        <p:txBody>
          <a:bodyPr/>
          <a:lstStyle/>
          <a:p>
            <a:r>
              <a:rPr lang="en-US" b="0" dirty="0">
                <a:effectLst/>
              </a:rPr>
              <a:t>Các khái niệm cơ bản</a:t>
            </a:r>
          </a:p>
        </p:txBody>
      </p:sp>
      <p:sp>
        <p:nvSpPr>
          <p:cNvPr id="6" name="TextBox 5"/>
          <p:cNvSpPr txBox="1"/>
          <p:nvPr/>
        </p:nvSpPr>
        <p:spPr>
          <a:xfrm>
            <a:off x="981263" y="490869"/>
            <a:ext cx="917101" cy="461665"/>
          </a:xfrm>
          <a:prstGeom prst="rect">
            <a:avLst/>
          </a:prstGeom>
          <a:noFill/>
        </p:spPr>
        <p:txBody>
          <a:bodyPr wrap="square" rtlCol="0">
            <a:spAutoFit/>
          </a:bodyPr>
          <a:lstStyle/>
          <a:p>
            <a:r>
              <a:rPr lang="en-GB" sz="2400" dirty="0">
                <a:solidFill>
                  <a:srgbClr val="16A085"/>
                </a:solidFill>
                <a:latin typeface="Segoe UI" pitchFamily="34" charset="0"/>
                <a:ea typeface="Segoe UI" pitchFamily="34" charset="0"/>
                <a:cs typeface="Segoe UI" pitchFamily="34" charset="0"/>
              </a:rPr>
              <a:t>Máy</a:t>
            </a:r>
          </a:p>
        </p:txBody>
      </p:sp>
      <p:pic>
        <p:nvPicPr>
          <p:cNvPr id="25" name="Picture 2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0508" y="164639"/>
            <a:ext cx="560070" cy="742492"/>
          </a:xfrm>
          <a:prstGeom prst="rect">
            <a:avLst/>
          </a:prstGeom>
        </p:spPr>
      </p:pic>
      <p:pic>
        <p:nvPicPr>
          <p:cNvPr id="1413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4248" y="2086729"/>
            <a:ext cx="2000250" cy="2461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131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6057" y="1220755"/>
            <a:ext cx="1586607" cy="4608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1805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3">
                                            <p:txEl>
                                              <p:pRg st="1" end="1"/>
                                            </p:txEl>
                                          </p:spTgt>
                                        </p:tgtEl>
                                        <p:attrNameLst>
                                          <p:attrName>style.visibility</p:attrName>
                                        </p:attrNameLst>
                                      </p:cBhvr>
                                      <p:to>
                                        <p:strVal val="visible"/>
                                      </p:to>
                                    </p:set>
                                    <p:animEffect transition="in" filter="wipe(down)">
                                      <p:cBhvr>
                                        <p:cTn id="7" dur="500"/>
                                        <p:tgtEl>
                                          <p:spTgt spid="2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23">
                                            <p:txEl>
                                              <p:pRg st="2" end="2"/>
                                            </p:txEl>
                                          </p:spTgt>
                                        </p:tgtEl>
                                        <p:attrNameLst>
                                          <p:attrName>style.visibility</p:attrName>
                                        </p:attrNameLst>
                                      </p:cBhvr>
                                      <p:to>
                                        <p:strVal val="visible"/>
                                      </p:to>
                                    </p:set>
                                    <p:animEffect transition="in" filter="wipe(down)">
                                      <p:cBhvr>
                                        <p:cTn id="10" dur="500"/>
                                        <p:tgtEl>
                                          <p:spTgt spid="2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pPr>
              <a:buClr>
                <a:srgbClr val="34495E"/>
              </a:buClr>
            </a:pPr>
            <a:r>
              <a:rPr lang="en-US" dirty="0"/>
              <a:t>Chu trình ƯS không đối xứng mạch động dương </a:t>
            </a:r>
            <a:r>
              <a:rPr lang="en-US" dirty="0">
                <a:solidFill>
                  <a:srgbClr val="FF0000"/>
                </a:solidFill>
              </a:rPr>
              <a:t>(r = 0)</a:t>
            </a:r>
          </a:p>
        </p:txBody>
      </p:sp>
      <p:sp>
        <p:nvSpPr>
          <p:cNvPr id="2" name="Title 1"/>
          <p:cNvSpPr>
            <a:spLocks noGrp="1"/>
          </p:cNvSpPr>
          <p:nvPr>
            <p:ph type="title"/>
          </p:nvPr>
        </p:nvSpPr>
        <p:spPr/>
        <p:txBody>
          <a:bodyPr/>
          <a:lstStyle/>
          <a:p>
            <a:r>
              <a:rPr lang="en-US" dirty="0"/>
              <a:t>Tải trọng - Ứng suất</a:t>
            </a:r>
          </a:p>
        </p:txBody>
      </p:sp>
      <p:sp>
        <p:nvSpPr>
          <p:cNvPr id="4" name="TextBox 3"/>
          <p:cNvSpPr txBox="1"/>
          <p:nvPr/>
        </p:nvSpPr>
        <p:spPr>
          <a:xfrm>
            <a:off x="990604" y="533402"/>
            <a:ext cx="7696207" cy="461665"/>
          </a:xfrm>
          <a:prstGeom prst="rect">
            <a:avLst/>
          </a:prstGeom>
          <a:noFill/>
        </p:spPr>
        <p:txBody>
          <a:bodyPr wrap="square" rtlCol="0">
            <a:spAutoFit/>
          </a:bodyPr>
          <a:lstStyle/>
          <a:p>
            <a:r>
              <a:rPr lang="en-GB" sz="2400" dirty="0">
                <a:solidFill>
                  <a:srgbClr val="16A085"/>
                </a:solidFill>
                <a:latin typeface="Segoe UI" pitchFamily="34" charset="0"/>
                <a:cs typeface="Segoe UI" pitchFamily="34" charset="0"/>
              </a:rPr>
              <a:t>Chu trình ứng suất</a:t>
            </a:r>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468" y="2057400"/>
            <a:ext cx="7769968"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5582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pPr>
              <a:buClr>
                <a:srgbClr val="34495E"/>
              </a:buClr>
            </a:pPr>
            <a:r>
              <a:rPr lang="en-US" dirty="0"/>
              <a:t>Chu trình ƯS không đối xứng mạch động âm </a:t>
            </a:r>
            <a:r>
              <a:rPr lang="en-US" dirty="0">
                <a:solidFill>
                  <a:srgbClr val="FF0000"/>
                </a:solidFill>
              </a:rPr>
              <a:t>(r = ∞)</a:t>
            </a:r>
          </a:p>
        </p:txBody>
      </p:sp>
      <p:sp>
        <p:nvSpPr>
          <p:cNvPr id="2" name="Title 1"/>
          <p:cNvSpPr>
            <a:spLocks noGrp="1"/>
          </p:cNvSpPr>
          <p:nvPr>
            <p:ph type="title"/>
          </p:nvPr>
        </p:nvSpPr>
        <p:spPr/>
        <p:txBody>
          <a:bodyPr/>
          <a:lstStyle/>
          <a:p>
            <a:r>
              <a:rPr lang="en-US" dirty="0"/>
              <a:t>Tải trọng - Ứng suất</a:t>
            </a:r>
          </a:p>
        </p:txBody>
      </p:sp>
      <p:sp>
        <p:nvSpPr>
          <p:cNvPr id="4" name="TextBox 3"/>
          <p:cNvSpPr txBox="1"/>
          <p:nvPr/>
        </p:nvSpPr>
        <p:spPr>
          <a:xfrm>
            <a:off x="990604" y="533402"/>
            <a:ext cx="7696207" cy="461665"/>
          </a:xfrm>
          <a:prstGeom prst="rect">
            <a:avLst/>
          </a:prstGeom>
          <a:noFill/>
        </p:spPr>
        <p:txBody>
          <a:bodyPr wrap="square" rtlCol="0">
            <a:spAutoFit/>
          </a:bodyPr>
          <a:lstStyle/>
          <a:p>
            <a:r>
              <a:rPr lang="en-GB" sz="2400" dirty="0">
                <a:solidFill>
                  <a:srgbClr val="16A085"/>
                </a:solidFill>
                <a:latin typeface="Segoe UI" pitchFamily="34" charset="0"/>
                <a:cs typeface="Segoe UI" pitchFamily="34" charset="0"/>
              </a:rPr>
              <a:t>Chu trình ứng suất</a:t>
            </a:r>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1" y="2057400"/>
            <a:ext cx="7593401"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14773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pPr algn="just">
              <a:buClr>
                <a:srgbClr val="34495E"/>
              </a:buClr>
            </a:pPr>
            <a:r>
              <a:rPr lang="en-US" b="1" dirty="0"/>
              <a:t>Ứng suất tiếp xúc </a:t>
            </a:r>
            <a:r>
              <a:rPr lang="en-US" dirty="0"/>
              <a:t>sinh ra khi các chi tiết máy tiếp xúc trực tiếp và có tác dụng lực tương hỗ với nhau.</a:t>
            </a:r>
          </a:p>
          <a:p>
            <a:pPr algn="just">
              <a:buClr>
                <a:srgbClr val="34495E"/>
              </a:buClr>
            </a:pPr>
            <a:r>
              <a:rPr lang="en-US" dirty="0"/>
              <a:t>Ứng suất tiếp xúc sinh ra trên </a:t>
            </a:r>
            <a:r>
              <a:rPr lang="en-US" dirty="0">
                <a:solidFill>
                  <a:srgbClr val="FF0000"/>
                </a:solidFill>
              </a:rPr>
              <a:t>một diện tích rộng </a:t>
            </a:r>
            <a:r>
              <a:rPr lang="en-US" dirty="0"/>
              <a:t>và vuông góc với mặt tiếp xúc được gọi là </a:t>
            </a:r>
            <a:r>
              <a:rPr lang="en-US" dirty="0">
                <a:solidFill>
                  <a:srgbClr val="FF0000"/>
                </a:solidFill>
              </a:rPr>
              <a:t>ứng suất dập </a:t>
            </a:r>
            <a:r>
              <a:rPr lang="en-US" dirty="0"/>
              <a:t>hoặc </a:t>
            </a:r>
            <a:r>
              <a:rPr lang="en-US" dirty="0">
                <a:solidFill>
                  <a:srgbClr val="FF0000"/>
                </a:solidFill>
              </a:rPr>
              <a:t>áp suất</a:t>
            </a:r>
            <a:r>
              <a:rPr lang="en-US" dirty="0"/>
              <a:t>.</a:t>
            </a:r>
          </a:p>
          <a:p>
            <a:pPr marL="347663" indent="0" algn="just">
              <a:buClr>
                <a:srgbClr val="34495E"/>
              </a:buClr>
              <a:buNone/>
            </a:pPr>
            <a:r>
              <a:rPr lang="en-US" sz="2400" b="1" dirty="0"/>
              <a:t>Ví dụ: </a:t>
            </a:r>
            <a:r>
              <a:rPr lang="en-US" sz="2400" dirty="0"/>
              <a:t>ứng suất dập sinh ra giữa then và trục, giữa thân </a:t>
            </a:r>
            <a:r>
              <a:rPr lang="en-US" sz="2400" dirty="0" err="1"/>
              <a:t>bulông</a:t>
            </a:r>
            <a:r>
              <a:rPr lang="en-US" sz="2400" dirty="0"/>
              <a:t> và chi tiết ghép trong mối ghép ren không có khe hở…</a:t>
            </a:r>
          </a:p>
        </p:txBody>
      </p:sp>
      <p:sp>
        <p:nvSpPr>
          <p:cNvPr id="2" name="Title 1"/>
          <p:cNvSpPr>
            <a:spLocks noGrp="1"/>
          </p:cNvSpPr>
          <p:nvPr>
            <p:ph type="title"/>
          </p:nvPr>
        </p:nvSpPr>
        <p:spPr/>
        <p:txBody>
          <a:bodyPr/>
          <a:lstStyle/>
          <a:p>
            <a:r>
              <a:rPr lang="en-US" dirty="0"/>
              <a:t>Tải trọng - Ứng suất</a:t>
            </a:r>
          </a:p>
        </p:txBody>
      </p:sp>
      <p:sp>
        <p:nvSpPr>
          <p:cNvPr id="4" name="TextBox 3"/>
          <p:cNvSpPr txBox="1"/>
          <p:nvPr/>
        </p:nvSpPr>
        <p:spPr>
          <a:xfrm>
            <a:off x="990604" y="533402"/>
            <a:ext cx="7696207" cy="461665"/>
          </a:xfrm>
          <a:prstGeom prst="rect">
            <a:avLst/>
          </a:prstGeom>
          <a:noFill/>
        </p:spPr>
        <p:txBody>
          <a:bodyPr wrap="square" rtlCol="0">
            <a:spAutoFit/>
          </a:bodyPr>
          <a:lstStyle/>
          <a:p>
            <a:r>
              <a:rPr lang="en-GB" sz="2400" dirty="0">
                <a:solidFill>
                  <a:srgbClr val="16A085"/>
                </a:solidFill>
                <a:latin typeface="Segoe UI" pitchFamily="34" charset="0"/>
                <a:cs typeface="Segoe UI" pitchFamily="34" charset="0"/>
              </a:rPr>
              <a:t>Ứng suất tiếp xúc</a:t>
            </a:r>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spTree>
    <p:extLst>
      <p:ext uri="{BB962C8B-B14F-4D97-AF65-F5344CB8AC3E}">
        <p14:creationId xmlns:p14="http://schemas.microsoft.com/office/powerpoint/2010/main" val="11069015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pPr>
              <a:buClr>
                <a:srgbClr val="34495E"/>
              </a:buClr>
            </a:pPr>
            <a:r>
              <a:rPr lang="en-US" sz="2400" dirty="0"/>
              <a:t>Ứng suất dập sinh ra do tiếp xúc khít giữa thanh hình trụ đường kính d với lỗ, chiều dài tiếp xúc l, chịu lực F tác dụng</a:t>
            </a:r>
            <a:endParaRPr lang="en-US" dirty="0">
              <a:solidFill>
                <a:srgbClr val="FF0000"/>
              </a:solidFill>
            </a:endParaRPr>
          </a:p>
        </p:txBody>
      </p:sp>
      <p:sp>
        <p:nvSpPr>
          <p:cNvPr id="2" name="Title 1"/>
          <p:cNvSpPr>
            <a:spLocks noGrp="1"/>
          </p:cNvSpPr>
          <p:nvPr>
            <p:ph type="title"/>
          </p:nvPr>
        </p:nvSpPr>
        <p:spPr/>
        <p:txBody>
          <a:bodyPr/>
          <a:lstStyle/>
          <a:p>
            <a:r>
              <a:rPr lang="en-US" dirty="0"/>
              <a:t>Tải trọng - Ứng suất</a:t>
            </a:r>
          </a:p>
        </p:txBody>
      </p:sp>
      <p:sp>
        <p:nvSpPr>
          <p:cNvPr id="4" name="TextBox 3"/>
          <p:cNvSpPr txBox="1"/>
          <p:nvPr/>
        </p:nvSpPr>
        <p:spPr>
          <a:xfrm>
            <a:off x="990604" y="533402"/>
            <a:ext cx="7696207" cy="461665"/>
          </a:xfrm>
          <a:prstGeom prst="rect">
            <a:avLst/>
          </a:prstGeom>
          <a:noFill/>
        </p:spPr>
        <p:txBody>
          <a:bodyPr wrap="square" rtlCol="0">
            <a:spAutoFit/>
          </a:bodyPr>
          <a:lstStyle/>
          <a:p>
            <a:r>
              <a:rPr lang="en-GB" sz="2400" dirty="0">
                <a:solidFill>
                  <a:srgbClr val="16A085"/>
                </a:solidFill>
                <a:latin typeface="Segoe UI" pitchFamily="34" charset="0"/>
                <a:cs typeface="Segoe UI" pitchFamily="34" charset="0"/>
              </a:rPr>
              <a:t>Ứng suất tiếp xúc</a:t>
            </a:r>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pic>
        <p:nvPicPr>
          <p:cNvPr id="8" name="Picture 2"/>
          <p:cNvPicPr>
            <a:picLocks noChangeAspect="1" noChangeArrowheads="1"/>
          </p:cNvPicPr>
          <p:nvPr/>
        </p:nvPicPr>
        <p:blipFill rotWithShape="1">
          <a:blip r:embed="rId3"/>
          <a:srcRect l="41922" t="13071" b="26100"/>
          <a:stretch/>
        </p:blipFill>
        <p:spPr bwMode="auto">
          <a:xfrm>
            <a:off x="4114804" y="2450691"/>
            <a:ext cx="4389561" cy="3569111"/>
          </a:xfrm>
          <a:prstGeom prst="rect">
            <a:avLst/>
          </a:prstGeom>
          <a:noFill/>
          <a:ln w="9525">
            <a:noFill/>
            <a:miter lim="800000"/>
            <a:headEnd/>
            <a:tailEnd/>
          </a:ln>
          <a:effectLst/>
        </p:spPr>
      </p:pic>
      <p:pic>
        <p:nvPicPr>
          <p:cNvPr id="9" name="Picture 2"/>
          <p:cNvPicPr>
            <a:picLocks noChangeAspect="1" noChangeArrowheads="1"/>
          </p:cNvPicPr>
          <p:nvPr/>
        </p:nvPicPr>
        <p:blipFill rotWithShape="1">
          <a:blip r:embed="rId3"/>
          <a:srcRect l="38605" t="72623" r="3317" b="-5300"/>
          <a:stretch/>
        </p:blipFill>
        <p:spPr bwMode="auto">
          <a:xfrm>
            <a:off x="685804" y="3360173"/>
            <a:ext cx="3472255" cy="1516627"/>
          </a:xfrm>
          <a:prstGeom prst="rect">
            <a:avLst/>
          </a:prstGeom>
          <a:noFill/>
          <a:ln w="9525">
            <a:noFill/>
            <a:miter lim="800000"/>
            <a:headEnd/>
            <a:tailEnd/>
          </a:ln>
          <a:effectLst/>
        </p:spPr>
      </p:pic>
    </p:spTree>
    <p:extLst>
      <p:ext uri="{BB962C8B-B14F-4D97-AF65-F5344CB8AC3E}">
        <p14:creationId xmlns:p14="http://schemas.microsoft.com/office/powerpoint/2010/main" val="11364656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pPr>
              <a:buClr>
                <a:srgbClr val="34495E"/>
              </a:buClr>
            </a:pPr>
            <a:r>
              <a:rPr lang="en-US" sz="2400" dirty="0"/>
              <a:t>Ứng suất tiếp xúc cực đại được xác định theo công thức </a:t>
            </a:r>
            <a:r>
              <a:rPr lang="en-US" sz="2400" b="1" dirty="0">
                <a:solidFill>
                  <a:srgbClr val="FF0000"/>
                </a:solidFill>
              </a:rPr>
              <a:t>Hertz</a:t>
            </a:r>
          </a:p>
          <a:p>
            <a:pPr>
              <a:buClr>
                <a:srgbClr val="34495E"/>
              </a:buClr>
            </a:pPr>
            <a:endParaRPr lang="en-US" sz="2400" dirty="0">
              <a:solidFill>
                <a:srgbClr val="FF0000"/>
              </a:solidFill>
            </a:endParaRPr>
          </a:p>
          <a:p>
            <a:pPr>
              <a:buClr>
                <a:srgbClr val="34495E"/>
              </a:buClr>
            </a:pPr>
            <a:endParaRPr lang="en-US" sz="2400" dirty="0">
              <a:solidFill>
                <a:srgbClr val="FF0000"/>
              </a:solidFill>
            </a:endParaRPr>
          </a:p>
          <a:p>
            <a:pPr marL="0" indent="0">
              <a:buClr>
                <a:srgbClr val="34495E"/>
              </a:buClr>
              <a:buNone/>
            </a:pPr>
            <a:endParaRPr lang="en-US" sz="2400" dirty="0"/>
          </a:p>
          <a:p>
            <a:pPr marL="0" indent="0">
              <a:buClr>
                <a:srgbClr val="34495E"/>
              </a:buClr>
              <a:buNone/>
            </a:pPr>
            <a:r>
              <a:rPr lang="en-US" sz="2400" dirty="0"/>
              <a:t>Hệ số xét đến cơ tính vật liệu</a:t>
            </a:r>
            <a:endParaRPr lang="en-US" dirty="0"/>
          </a:p>
        </p:txBody>
      </p:sp>
      <p:sp>
        <p:nvSpPr>
          <p:cNvPr id="2" name="Title 1"/>
          <p:cNvSpPr>
            <a:spLocks noGrp="1"/>
          </p:cNvSpPr>
          <p:nvPr>
            <p:ph type="title"/>
          </p:nvPr>
        </p:nvSpPr>
        <p:spPr/>
        <p:txBody>
          <a:bodyPr/>
          <a:lstStyle/>
          <a:p>
            <a:r>
              <a:rPr lang="en-US" dirty="0"/>
              <a:t>Tải trọng - Ứng suất</a:t>
            </a:r>
          </a:p>
        </p:txBody>
      </p:sp>
      <p:sp>
        <p:nvSpPr>
          <p:cNvPr id="4" name="TextBox 3"/>
          <p:cNvSpPr txBox="1"/>
          <p:nvPr/>
        </p:nvSpPr>
        <p:spPr>
          <a:xfrm>
            <a:off x="990604" y="533402"/>
            <a:ext cx="7696207" cy="461665"/>
          </a:xfrm>
          <a:prstGeom prst="rect">
            <a:avLst/>
          </a:prstGeom>
          <a:noFill/>
        </p:spPr>
        <p:txBody>
          <a:bodyPr wrap="square" rtlCol="0">
            <a:spAutoFit/>
          </a:bodyPr>
          <a:lstStyle/>
          <a:p>
            <a:r>
              <a:rPr lang="en-GB" sz="2400" dirty="0">
                <a:solidFill>
                  <a:srgbClr val="16A085"/>
                </a:solidFill>
                <a:latin typeface="Segoe UI" pitchFamily="34" charset="0"/>
                <a:cs typeface="Segoe UI" pitchFamily="34" charset="0"/>
              </a:rPr>
              <a:t>Ứng suất tiếp xúc</a:t>
            </a:r>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5034223" y="1981200"/>
            <a:ext cx="3944681" cy="4191000"/>
          </a:xfrm>
          <a:prstGeom prst="rect">
            <a:avLst/>
          </a:prstGeom>
          <a:ln>
            <a:solidFill>
              <a:schemeClr val="bg1">
                <a:lumMod val="85000"/>
              </a:schemeClr>
            </a:solidFill>
          </a:ln>
        </p:spPr>
      </p:pic>
      <p:sp>
        <p:nvSpPr>
          <p:cNvPr id="6" name="Rectangle 2"/>
          <p:cNvSpPr>
            <a:spLocks noChangeArrowheads="1"/>
          </p:cNvSpPr>
          <p:nvPr/>
        </p:nvSpPr>
        <p:spPr bwMode="auto">
          <a:xfrm>
            <a:off x="3" y="-18466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 name="Object 8"/>
          <p:cNvGraphicFramePr>
            <a:graphicFrameLocks noChangeAspect="1"/>
          </p:cNvGraphicFramePr>
          <p:nvPr>
            <p:extLst>
              <p:ext uri="{D42A27DB-BD31-4B8C-83A1-F6EECF244321}">
                <p14:modId xmlns:p14="http://schemas.microsoft.com/office/powerpoint/2010/main" val="1950172020"/>
              </p:ext>
            </p:extLst>
          </p:nvPr>
        </p:nvGraphicFramePr>
        <p:xfrm>
          <a:off x="1752600" y="2057400"/>
          <a:ext cx="2102304" cy="1143000"/>
        </p:xfrm>
        <a:graphic>
          <a:graphicData uri="http://schemas.openxmlformats.org/presentationml/2006/ole">
            <mc:AlternateContent xmlns:mc="http://schemas.openxmlformats.org/markup-compatibility/2006">
              <mc:Choice xmlns:v="urn:schemas-microsoft-com:vml" Requires="v">
                <p:oleObj name="Equation" r:id="rId4" imgW="977476" imgH="533169" progId="Equation.DSMT4">
                  <p:embed/>
                </p:oleObj>
              </mc:Choice>
              <mc:Fallback>
                <p:oleObj name="Equation" r:id="rId4" imgW="977476" imgH="533169" progId="Equation.DSMT4">
                  <p:embed/>
                  <p:pic>
                    <p:nvPicPr>
                      <p:cNvPr id="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0" y="2057400"/>
                        <a:ext cx="2102304" cy="114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Rectangle 4"/>
          <p:cNvSpPr>
            <a:spLocks noChangeArrowheads="1"/>
          </p:cNvSpPr>
          <p:nvPr/>
        </p:nvSpPr>
        <p:spPr bwMode="auto">
          <a:xfrm>
            <a:off x="3" y="-18466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2" name="Object 11"/>
          <p:cNvGraphicFramePr>
            <a:graphicFrameLocks noChangeAspect="1"/>
          </p:cNvGraphicFramePr>
          <p:nvPr>
            <p:extLst>
              <p:ext uri="{D42A27DB-BD31-4B8C-83A1-F6EECF244321}">
                <p14:modId xmlns:p14="http://schemas.microsoft.com/office/powerpoint/2010/main" val="2135718907"/>
              </p:ext>
            </p:extLst>
          </p:nvPr>
        </p:nvGraphicFramePr>
        <p:xfrm>
          <a:off x="631834" y="4495800"/>
          <a:ext cx="4264925" cy="1143000"/>
        </p:xfrm>
        <a:graphic>
          <a:graphicData uri="http://schemas.openxmlformats.org/presentationml/2006/ole">
            <mc:AlternateContent xmlns:mc="http://schemas.openxmlformats.org/markup-compatibility/2006">
              <mc:Choice xmlns:v="urn:schemas-microsoft-com:vml" Requires="v">
                <p:oleObj name="Equation" r:id="rId6" imgW="2387600" imgH="635000" progId="Equation.DSMT4">
                  <p:embed/>
                </p:oleObj>
              </mc:Choice>
              <mc:Fallback>
                <p:oleObj name="Equation" r:id="rId6" imgW="2387600" imgH="635000" progId="Equation.DSMT4">
                  <p:embed/>
                  <p:pic>
                    <p:nvPicPr>
                      <p:cNvPr id="0"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1834" y="4495800"/>
                        <a:ext cx="4264925" cy="114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37208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pPr marL="0" indent="0">
              <a:buClr>
                <a:srgbClr val="34495E"/>
              </a:buClr>
              <a:buNone/>
            </a:pPr>
            <a:endParaRPr lang="en-US" dirty="0"/>
          </a:p>
        </p:txBody>
      </p:sp>
      <p:sp>
        <p:nvSpPr>
          <p:cNvPr id="2" name="Title 1"/>
          <p:cNvSpPr>
            <a:spLocks noGrp="1"/>
          </p:cNvSpPr>
          <p:nvPr>
            <p:ph type="title"/>
          </p:nvPr>
        </p:nvSpPr>
        <p:spPr/>
        <p:txBody>
          <a:bodyPr/>
          <a:lstStyle/>
          <a:p>
            <a:r>
              <a:rPr lang="en-US" dirty="0"/>
              <a:t>Tải trọng - Ứng suất</a:t>
            </a:r>
          </a:p>
        </p:txBody>
      </p:sp>
      <p:sp>
        <p:nvSpPr>
          <p:cNvPr id="4" name="TextBox 3"/>
          <p:cNvSpPr txBox="1"/>
          <p:nvPr/>
        </p:nvSpPr>
        <p:spPr>
          <a:xfrm>
            <a:off x="990604" y="533402"/>
            <a:ext cx="7696207" cy="461665"/>
          </a:xfrm>
          <a:prstGeom prst="rect">
            <a:avLst/>
          </a:prstGeom>
          <a:noFill/>
        </p:spPr>
        <p:txBody>
          <a:bodyPr wrap="square" rtlCol="0">
            <a:spAutoFit/>
          </a:bodyPr>
          <a:lstStyle/>
          <a:p>
            <a:r>
              <a:rPr lang="en-GB" sz="2400" dirty="0">
                <a:solidFill>
                  <a:srgbClr val="16A085"/>
                </a:solidFill>
                <a:latin typeface="Segoe UI" pitchFamily="34" charset="0"/>
                <a:cs typeface="Segoe UI" pitchFamily="34" charset="0"/>
              </a:rPr>
              <a:t>Ứng suất tiếp xúc</a:t>
            </a:r>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sp>
        <p:nvSpPr>
          <p:cNvPr id="6" name="Rectangle 2"/>
          <p:cNvSpPr>
            <a:spLocks noChangeArrowheads="1"/>
          </p:cNvSpPr>
          <p:nvPr/>
        </p:nvSpPr>
        <p:spPr bwMode="auto">
          <a:xfrm>
            <a:off x="3" y="-18466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 name="Object 8"/>
          <p:cNvGraphicFramePr>
            <a:graphicFrameLocks noChangeAspect="1"/>
          </p:cNvGraphicFramePr>
          <p:nvPr>
            <p:extLst>
              <p:ext uri="{D42A27DB-BD31-4B8C-83A1-F6EECF244321}">
                <p14:modId xmlns:p14="http://schemas.microsoft.com/office/powerpoint/2010/main" val="147067376"/>
              </p:ext>
            </p:extLst>
          </p:nvPr>
        </p:nvGraphicFramePr>
        <p:xfrm>
          <a:off x="1447800" y="1524000"/>
          <a:ext cx="1981200" cy="1077157"/>
        </p:xfrm>
        <a:graphic>
          <a:graphicData uri="http://schemas.openxmlformats.org/presentationml/2006/ole">
            <mc:AlternateContent xmlns:mc="http://schemas.openxmlformats.org/markup-compatibility/2006">
              <mc:Choice xmlns:v="urn:schemas-microsoft-com:vml" Requires="v">
                <p:oleObj name="Equation" r:id="rId3" imgW="977476" imgH="533169" progId="Equation.DSMT4">
                  <p:embed/>
                </p:oleObj>
              </mc:Choice>
              <mc:Fallback>
                <p:oleObj name="Equation" r:id="rId3" imgW="977476" imgH="533169" progId="Equation.DSMT4">
                  <p:embed/>
                  <p:pic>
                    <p:nvPicPr>
                      <p:cNvPr id="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1524000"/>
                        <a:ext cx="1981200" cy="10771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Rectangle 4"/>
          <p:cNvSpPr>
            <a:spLocks noChangeArrowheads="1"/>
          </p:cNvSpPr>
          <p:nvPr/>
        </p:nvSpPr>
        <p:spPr bwMode="auto">
          <a:xfrm>
            <a:off x="3" y="-18466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2" name="Object 11"/>
          <p:cNvGraphicFramePr>
            <a:graphicFrameLocks noChangeAspect="1"/>
          </p:cNvGraphicFramePr>
          <p:nvPr>
            <p:extLst>
              <p:ext uri="{D42A27DB-BD31-4B8C-83A1-F6EECF244321}">
                <p14:modId xmlns:p14="http://schemas.microsoft.com/office/powerpoint/2010/main" val="3304863597"/>
              </p:ext>
            </p:extLst>
          </p:nvPr>
        </p:nvGraphicFramePr>
        <p:xfrm>
          <a:off x="4114804" y="1600200"/>
          <a:ext cx="4264925" cy="1143000"/>
        </p:xfrm>
        <a:graphic>
          <a:graphicData uri="http://schemas.openxmlformats.org/presentationml/2006/ole">
            <mc:AlternateContent xmlns:mc="http://schemas.openxmlformats.org/markup-compatibility/2006">
              <mc:Choice xmlns:v="urn:schemas-microsoft-com:vml" Requires="v">
                <p:oleObj name="Equation" r:id="rId5" imgW="2387600" imgH="635000" progId="Equation.DSMT4">
                  <p:embed/>
                </p:oleObj>
              </mc:Choice>
              <mc:Fallback>
                <p:oleObj name="Equation" r:id="rId5" imgW="2387600" imgH="635000" progId="Equation.DSMT4">
                  <p:embed/>
                  <p:pic>
                    <p:nvPicPr>
                      <p:cNvPr id="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4804" y="1600200"/>
                        <a:ext cx="4264925" cy="114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9"/>
          <p:cNvPicPr>
            <a:picLocks noChangeAspect="1"/>
          </p:cNvPicPr>
          <p:nvPr/>
        </p:nvPicPr>
        <p:blipFill>
          <a:blip r:embed="rId7"/>
          <a:stretch>
            <a:fillRect/>
          </a:stretch>
        </p:blipFill>
        <p:spPr>
          <a:xfrm>
            <a:off x="452646" y="3224398"/>
            <a:ext cx="8352940" cy="2508860"/>
          </a:xfrm>
          <a:prstGeom prst="rect">
            <a:avLst/>
          </a:prstGeom>
        </p:spPr>
      </p:pic>
    </p:spTree>
    <p:extLst>
      <p:ext uri="{BB962C8B-B14F-4D97-AF65-F5344CB8AC3E}">
        <p14:creationId xmlns:p14="http://schemas.microsoft.com/office/powerpoint/2010/main" val="9150085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pPr>
              <a:buClr>
                <a:srgbClr val="34495E"/>
              </a:buClr>
            </a:pPr>
            <a:r>
              <a:rPr lang="en-US" sz="2200" dirty="0"/>
              <a:t>Nếu vật liệu tuân theo định luật Húc và hệ số </a:t>
            </a:r>
            <a:r>
              <a:rPr lang="en-US" sz="2200" dirty="0" err="1"/>
              <a:t>Poátxông</a:t>
            </a:r>
            <a:r>
              <a:rPr lang="en-US" sz="2200" dirty="0"/>
              <a:t> </a:t>
            </a:r>
            <a:endParaRPr lang="en-US" sz="2200" dirty="0">
              <a:solidFill>
                <a:srgbClr val="FF0000"/>
              </a:solidFill>
            </a:endParaRPr>
          </a:p>
        </p:txBody>
      </p:sp>
      <p:sp>
        <p:nvSpPr>
          <p:cNvPr id="2" name="Title 1"/>
          <p:cNvSpPr>
            <a:spLocks noGrp="1"/>
          </p:cNvSpPr>
          <p:nvPr>
            <p:ph type="title"/>
          </p:nvPr>
        </p:nvSpPr>
        <p:spPr/>
        <p:txBody>
          <a:bodyPr/>
          <a:lstStyle/>
          <a:p>
            <a:r>
              <a:rPr lang="en-US" dirty="0"/>
              <a:t>Tải trọng - Ứng suất</a:t>
            </a:r>
          </a:p>
        </p:txBody>
      </p:sp>
      <p:sp>
        <p:nvSpPr>
          <p:cNvPr id="4" name="TextBox 3"/>
          <p:cNvSpPr txBox="1"/>
          <p:nvPr/>
        </p:nvSpPr>
        <p:spPr>
          <a:xfrm>
            <a:off x="990604" y="533402"/>
            <a:ext cx="7696207" cy="461665"/>
          </a:xfrm>
          <a:prstGeom prst="rect">
            <a:avLst/>
          </a:prstGeom>
          <a:noFill/>
        </p:spPr>
        <p:txBody>
          <a:bodyPr wrap="square" rtlCol="0">
            <a:spAutoFit/>
          </a:bodyPr>
          <a:lstStyle/>
          <a:p>
            <a:r>
              <a:rPr lang="en-GB" sz="2400" dirty="0">
                <a:solidFill>
                  <a:srgbClr val="16A085"/>
                </a:solidFill>
                <a:latin typeface="Segoe UI" pitchFamily="34" charset="0"/>
                <a:cs typeface="Segoe UI" pitchFamily="34" charset="0"/>
              </a:rPr>
              <a:t>Ứng suất tiếp xúc</a:t>
            </a:r>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pic>
        <p:nvPicPr>
          <p:cNvPr id="10" name="Picture 2"/>
          <p:cNvPicPr>
            <a:picLocks noChangeAspect="1" noChangeArrowheads="1"/>
          </p:cNvPicPr>
          <p:nvPr/>
        </p:nvPicPr>
        <p:blipFill rotWithShape="1">
          <a:blip r:embed="rId3"/>
          <a:srcRect t="9248"/>
          <a:stretch/>
        </p:blipFill>
        <p:spPr bwMode="auto">
          <a:xfrm>
            <a:off x="762000" y="1828802"/>
            <a:ext cx="7696200" cy="4534964"/>
          </a:xfrm>
          <a:prstGeom prst="rect">
            <a:avLst/>
          </a:prstGeom>
          <a:noFill/>
          <a:ln w="9525">
            <a:noFill/>
            <a:miter lim="800000"/>
            <a:headEnd/>
            <a:tailEnd/>
          </a:ln>
          <a:effectLst/>
        </p:spPr>
      </p:pic>
      <p:graphicFrame>
        <p:nvGraphicFramePr>
          <p:cNvPr id="6" name="Object 5"/>
          <p:cNvGraphicFramePr>
            <a:graphicFrameLocks noChangeAspect="1"/>
          </p:cNvGraphicFramePr>
          <p:nvPr>
            <p:extLst>
              <p:ext uri="{D42A27DB-BD31-4B8C-83A1-F6EECF244321}">
                <p14:modId xmlns:p14="http://schemas.microsoft.com/office/powerpoint/2010/main" val="3612769127"/>
              </p:ext>
            </p:extLst>
          </p:nvPr>
        </p:nvGraphicFramePr>
        <p:xfrm>
          <a:off x="7441498" y="1225296"/>
          <a:ext cx="1027588" cy="381000"/>
        </p:xfrm>
        <a:graphic>
          <a:graphicData uri="http://schemas.openxmlformats.org/presentationml/2006/ole">
            <mc:AlternateContent xmlns:mc="http://schemas.openxmlformats.org/markup-compatibility/2006">
              <mc:Choice xmlns:v="urn:schemas-microsoft-com:vml" Requires="v">
                <p:oleObj name="Equation" r:id="rId4" imgW="545760" imgH="203040" progId="Equation.DSMT4">
                  <p:embed/>
                </p:oleObj>
              </mc:Choice>
              <mc:Fallback>
                <p:oleObj name="Equation" r:id="rId4" imgW="545760" imgH="203040" progId="Equation.DSMT4">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1498" y="1225296"/>
                        <a:ext cx="1027588"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6914769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2"/>
          <p:cNvSpPr>
            <a:spLocks noGrp="1"/>
          </p:cNvSpPr>
          <p:nvPr>
            <p:ph sz="quarter" idx="13"/>
          </p:nvPr>
        </p:nvSpPr>
        <p:spPr/>
        <p:txBody>
          <a:bodyPr/>
          <a:lstStyle/>
          <a:p>
            <a:pPr marL="0" indent="0">
              <a:buNone/>
            </a:pPr>
            <a:r>
              <a:rPr lang="en-US" b="1" dirty="0"/>
              <a:t>Các chỉ tiêu chủ yếu đánh giá khả năng làm việc của chi tiết máy:</a:t>
            </a:r>
          </a:p>
          <a:p>
            <a:pPr marL="1025525"/>
            <a:r>
              <a:rPr lang="en-US" dirty="0"/>
              <a:t>Độ bền</a:t>
            </a:r>
          </a:p>
          <a:p>
            <a:pPr marL="1025525"/>
            <a:r>
              <a:rPr lang="en-US" dirty="0"/>
              <a:t>Độ cứng</a:t>
            </a:r>
          </a:p>
          <a:p>
            <a:pPr marL="1025525"/>
            <a:r>
              <a:rPr lang="en-US" dirty="0"/>
              <a:t>Độ bền mòn</a:t>
            </a:r>
          </a:p>
          <a:p>
            <a:pPr marL="1025525"/>
            <a:r>
              <a:rPr lang="en-US" dirty="0"/>
              <a:t>Khả năng chịu nhiệt</a:t>
            </a:r>
          </a:p>
          <a:p>
            <a:pPr marL="1025525"/>
            <a:r>
              <a:rPr lang="en-US" dirty="0"/>
              <a:t>Độ ổn định dao động</a:t>
            </a:r>
          </a:p>
        </p:txBody>
      </p:sp>
      <p:sp>
        <p:nvSpPr>
          <p:cNvPr id="2" name="Title 1"/>
          <p:cNvSpPr>
            <a:spLocks noGrp="1"/>
          </p:cNvSpPr>
          <p:nvPr>
            <p:ph type="title"/>
          </p:nvPr>
        </p:nvSpPr>
        <p:spPr/>
        <p:txBody>
          <a:bodyPr/>
          <a:lstStyle/>
          <a:p>
            <a:r>
              <a:rPr lang="en-US" dirty="0"/>
              <a:t>Khả năng làm việc</a:t>
            </a:r>
          </a:p>
        </p:txBody>
      </p:sp>
      <p:cxnSp>
        <p:nvCxnSpPr>
          <p:cNvPr id="9" name="Straight Connector 8"/>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spTree>
    <p:extLst>
      <p:ext uri="{BB962C8B-B14F-4D97-AF65-F5344CB8AC3E}">
        <p14:creationId xmlns:p14="http://schemas.microsoft.com/office/powerpoint/2010/main" val="31616339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pPr algn="just">
              <a:buClr>
                <a:srgbClr val="34495E"/>
              </a:buClr>
            </a:pPr>
            <a:r>
              <a:rPr lang="en-US" b="1" dirty="0"/>
              <a:t>Độ bền: </a:t>
            </a:r>
            <a:r>
              <a:rPr lang="en-US" dirty="0"/>
              <a:t>là khả năng tiếp nhận tải trọng của chi tiết máy mà không bị phá hủy trước thời hạn yêu cầu</a:t>
            </a:r>
          </a:p>
          <a:p>
            <a:pPr algn="just">
              <a:buClr>
                <a:srgbClr val="34495E"/>
              </a:buClr>
            </a:pPr>
            <a:r>
              <a:rPr lang="en-US" dirty="0"/>
              <a:t>Chi tiết máy </a:t>
            </a:r>
            <a:r>
              <a:rPr lang="en-US" b="1" u="sng" dirty="0"/>
              <a:t>không đủ bền</a:t>
            </a:r>
            <a:r>
              <a:rPr lang="en-US" b="1" dirty="0"/>
              <a:t> </a:t>
            </a:r>
            <a:r>
              <a:rPr lang="en-US" dirty="0"/>
              <a:t>thì </a:t>
            </a:r>
          </a:p>
          <a:p>
            <a:pPr lvl="1" algn="just">
              <a:buClr>
                <a:srgbClr val="34495E"/>
              </a:buClr>
            </a:pPr>
            <a:r>
              <a:rPr lang="en-US" dirty="0"/>
              <a:t>bên trong nó sẽ xuất hiện biến dạng dư lớn, làm </a:t>
            </a:r>
            <a:r>
              <a:rPr lang="en-US" dirty="0">
                <a:solidFill>
                  <a:srgbClr val="FF0000"/>
                </a:solidFill>
              </a:rPr>
              <a:t>thay đổi hình dạng chi tiết </a:t>
            </a:r>
          </a:p>
          <a:p>
            <a:pPr lvl="1" algn="just">
              <a:buClr>
                <a:srgbClr val="34495E"/>
              </a:buClr>
            </a:pPr>
            <a:r>
              <a:rPr lang="en-US" dirty="0"/>
              <a:t>phá hỏng bản thân chi tiết: </a:t>
            </a:r>
            <a:r>
              <a:rPr lang="en-US" dirty="0">
                <a:solidFill>
                  <a:srgbClr val="FF0000"/>
                </a:solidFill>
              </a:rPr>
              <a:t>gãy, vỡ, hư hại bề mặt</a:t>
            </a:r>
          </a:p>
        </p:txBody>
      </p:sp>
      <p:sp>
        <p:nvSpPr>
          <p:cNvPr id="2" name="Title 1"/>
          <p:cNvSpPr>
            <a:spLocks noGrp="1"/>
          </p:cNvSpPr>
          <p:nvPr>
            <p:ph type="title"/>
          </p:nvPr>
        </p:nvSpPr>
        <p:spPr/>
        <p:txBody>
          <a:bodyPr/>
          <a:lstStyle/>
          <a:p>
            <a:r>
              <a:rPr lang="en-US" dirty="0"/>
              <a:t>Chỉ tiêu độ bền</a:t>
            </a:r>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spTree>
    <p:extLst>
      <p:ext uri="{BB962C8B-B14F-4D97-AF65-F5344CB8AC3E}">
        <p14:creationId xmlns:p14="http://schemas.microsoft.com/office/powerpoint/2010/main" val="29441602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fontScale="92500" lnSpcReduction="10000"/>
          </a:bodyPr>
          <a:lstStyle/>
          <a:p>
            <a:pPr algn="just">
              <a:buClr>
                <a:srgbClr val="34495E"/>
              </a:buClr>
            </a:pPr>
            <a:r>
              <a:rPr lang="en-US" b="1" dirty="0">
                <a:solidFill>
                  <a:srgbClr val="FF0000"/>
                </a:solidFill>
              </a:rPr>
              <a:t>Hai loại độ bền </a:t>
            </a:r>
            <a:r>
              <a:rPr lang="en-US" dirty="0"/>
              <a:t>của chi tiết máy:</a:t>
            </a:r>
          </a:p>
          <a:p>
            <a:pPr lvl="1" algn="just">
              <a:buClr>
                <a:srgbClr val="34495E"/>
              </a:buClr>
            </a:pPr>
            <a:r>
              <a:rPr lang="en-US" dirty="0"/>
              <a:t>Độ bền thể tích</a:t>
            </a:r>
          </a:p>
          <a:p>
            <a:pPr lvl="1" algn="just">
              <a:buClr>
                <a:srgbClr val="34495E"/>
              </a:buClr>
            </a:pPr>
            <a:r>
              <a:rPr lang="en-US" dirty="0"/>
              <a:t>Độ bền bề mặt</a:t>
            </a:r>
          </a:p>
          <a:p>
            <a:pPr algn="just">
              <a:buClr>
                <a:srgbClr val="34495E"/>
              </a:buClr>
            </a:pPr>
            <a:r>
              <a:rPr lang="en-US" dirty="0"/>
              <a:t>Để tránh biến dạng dư lớn hoặc gãy hỏng, chi tiết máy cần có đủ </a:t>
            </a:r>
            <a:r>
              <a:rPr lang="en-US" u="sng" dirty="0"/>
              <a:t>độ bền thể tích</a:t>
            </a:r>
          </a:p>
          <a:p>
            <a:pPr algn="just">
              <a:buClr>
                <a:srgbClr val="34495E"/>
              </a:buClr>
            </a:pPr>
            <a:r>
              <a:rPr lang="en-US" dirty="0"/>
              <a:t>Để tránh phá hủy bề mặt làm việc, chi tiết máy cần có đủ </a:t>
            </a:r>
            <a:r>
              <a:rPr lang="en-US" u="sng" dirty="0"/>
              <a:t>độ bền bề mặt</a:t>
            </a:r>
          </a:p>
          <a:p>
            <a:pPr algn="just">
              <a:buClr>
                <a:srgbClr val="34495E"/>
              </a:buClr>
            </a:pPr>
            <a:r>
              <a:rPr lang="en-US" dirty="0"/>
              <a:t>Khi tính toán độ bền, phải chú ý đến tính chất thay đổi của ứng suất</a:t>
            </a:r>
          </a:p>
          <a:p>
            <a:pPr lvl="1" algn="just">
              <a:buClr>
                <a:srgbClr val="34495E"/>
              </a:buClr>
            </a:pPr>
            <a:r>
              <a:rPr lang="en-US" dirty="0"/>
              <a:t>Nếu ứng suất không đổi, tính theo độ bền tĩnh</a:t>
            </a:r>
          </a:p>
          <a:p>
            <a:pPr lvl="1" algn="just">
              <a:buClr>
                <a:srgbClr val="34495E"/>
              </a:buClr>
            </a:pPr>
            <a:r>
              <a:rPr lang="en-US" dirty="0"/>
              <a:t>Nếu ứng suất thay đổi, tính theo độ bền mỏi</a:t>
            </a:r>
          </a:p>
        </p:txBody>
      </p:sp>
      <p:sp>
        <p:nvSpPr>
          <p:cNvPr id="2" name="Title 1"/>
          <p:cNvSpPr>
            <a:spLocks noGrp="1"/>
          </p:cNvSpPr>
          <p:nvPr>
            <p:ph type="title"/>
          </p:nvPr>
        </p:nvSpPr>
        <p:spPr/>
        <p:txBody>
          <a:bodyPr/>
          <a:lstStyle/>
          <a:p>
            <a:r>
              <a:rPr lang="en-US" dirty="0"/>
              <a:t>Chỉ tiêu độ bền</a:t>
            </a:r>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spTree>
    <p:extLst>
      <p:ext uri="{BB962C8B-B14F-4D97-AF65-F5344CB8AC3E}">
        <p14:creationId xmlns:p14="http://schemas.microsoft.com/office/powerpoint/2010/main" val="1818042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2"/>
          <p:cNvSpPr>
            <a:spLocks noGrp="1"/>
          </p:cNvSpPr>
          <p:nvPr>
            <p:ph sz="quarter" idx="13"/>
          </p:nvPr>
        </p:nvSpPr>
        <p:spPr>
          <a:xfrm>
            <a:off x="395536" y="1147985"/>
            <a:ext cx="7143328" cy="5105400"/>
          </a:xfrm>
        </p:spPr>
        <p:txBody>
          <a:bodyPr>
            <a:normAutofit/>
          </a:bodyPr>
          <a:lstStyle/>
          <a:p>
            <a:r>
              <a:rPr lang="en-US" b="1">
                <a:latin typeface="Segoe UI Light" pitchFamily="34" charset="0"/>
              </a:rPr>
              <a:t>Phân </a:t>
            </a:r>
            <a:r>
              <a:rPr lang="en-US" b="1" dirty="0">
                <a:latin typeface="Segoe UI Light" pitchFamily="34" charset="0"/>
              </a:rPr>
              <a:t>loại</a:t>
            </a:r>
            <a:r>
              <a:rPr lang="vi-VN" b="1" dirty="0">
                <a:latin typeface="Segoe UI Light" pitchFamily="34" charset="0"/>
              </a:rPr>
              <a:t>:</a:t>
            </a:r>
          </a:p>
          <a:p>
            <a:pPr lvl="1"/>
            <a:r>
              <a:rPr lang="en-US" dirty="0">
                <a:latin typeface="Segoe UI Light" pitchFamily="34" charset="0"/>
              </a:rPr>
              <a:t>Máy năng lượng: động cơ điện, động cơ đốt trong, máy phát điện…</a:t>
            </a:r>
          </a:p>
          <a:p>
            <a:pPr lvl="1"/>
            <a:r>
              <a:rPr lang="en-US" dirty="0"/>
              <a:t>Máy công tác: sử dụng để biến đổi vật liệu</a:t>
            </a:r>
          </a:p>
          <a:p>
            <a:pPr lvl="2"/>
            <a:r>
              <a:rPr lang="en-US" dirty="0">
                <a:latin typeface="Segoe UI Light" pitchFamily="34" charset="0"/>
              </a:rPr>
              <a:t>Máy vận chuyển: xe lửa, ô-tô, máy bay, xe máy…</a:t>
            </a:r>
          </a:p>
          <a:p>
            <a:pPr lvl="2"/>
            <a:r>
              <a:rPr lang="en-US" dirty="0"/>
              <a:t>Máy công nghệ:  máy cắt, máy cày, máy công nghệ in…</a:t>
            </a:r>
          </a:p>
          <a:p>
            <a:pPr lvl="1"/>
            <a:r>
              <a:rPr lang="en-US" dirty="0">
                <a:latin typeface="Segoe UI Light" pitchFamily="34" charset="0"/>
              </a:rPr>
              <a:t>Máy xử lý thông tin</a:t>
            </a:r>
          </a:p>
          <a:p>
            <a:pPr lvl="1"/>
            <a:r>
              <a:rPr lang="en-US" dirty="0"/>
              <a:t>Máy điều khiển: robot, tay máy…</a:t>
            </a:r>
            <a:endParaRPr lang="en-US" dirty="0">
              <a:latin typeface="Segoe UI Light" pitchFamily="34" charset="0"/>
            </a:endParaRPr>
          </a:p>
          <a:p>
            <a:endParaRPr lang="vi-VN" dirty="0"/>
          </a:p>
          <a:p>
            <a:endParaRPr lang="en-US" dirty="0"/>
          </a:p>
        </p:txBody>
      </p:sp>
      <p:sp>
        <p:nvSpPr>
          <p:cNvPr id="24" name="Title 23"/>
          <p:cNvSpPr>
            <a:spLocks noGrp="1"/>
          </p:cNvSpPr>
          <p:nvPr>
            <p:ph type="title"/>
          </p:nvPr>
        </p:nvSpPr>
        <p:spPr>
          <a:xfrm>
            <a:off x="1394568" y="14603"/>
            <a:ext cx="4013447" cy="533400"/>
          </a:xfrm>
        </p:spPr>
        <p:txBody>
          <a:bodyPr/>
          <a:lstStyle/>
          <a:p>
            <a:r>
              <a:rPr lang="en-US" b="0" dirty="0">
                <a:effectLst/>
              </a:rPr>
              <a:t>Các khái niệm cơ bản</a:t>
            </a:r>
          </a:p>
        </p:txBody>
      </p:sp>
      <p:sp>
        <p:nvSpPr>
          <p:cNvPr id="6" name="TextBox 5"/>
          <p:cNvSpPr txBox="1"/>
          <p:nvPr/>
        </p:nvSpPr>
        <p:spPr>
          <a:xfrm>
            <a:off x="867350" y="532433"/>
            <a:ext cx="917101" cy="461665"/>
          </a:xfrm>
          <a:prstGeom prst="rect">
            <a:avLst/>
          </a:prstGeom>
          <a:noFill/>
        </p:spPr>
        <p:txBody>
          <a:bodyPr wrap="square" rtlCol="0">
            <a:spAutoFit/>
          </a:bodyPr>
          <a:lstStyle/>
          <a:p>
            <a:r>
              <a:rPr lang="en-GB" sz="2400" dirty="0">
                <a:solidFill>
                  <a:srgbClr val="16A085"/>
                </a:solidFill>
                <a:latin typeface="Segoe UI" pitchFamily="34" charset="0"/>
                <a:ea typeface="Segoe UI" pitchFamily="34" charset="0"/>
                <a:cs typeface="Segoe UI" pitchFamily="34" charset="0"/>
              </a:rPr>
              <a:t>Máy</a:t>
            </a:r>
          </a:p>
        </p:txBody>
      </p:sp>
      <p:pic>
        <p:nvPicPr>
          <p:cNvPr id="25" name="Picture 2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0507" y="164638"/>
            <a:ext cx="726843" cy="725169"/>
          </a:xfrm>
          <a:prstGeom prst="rect">
            <a:avLst/>
          </a:prstGeom>
        </p:spPr>
      </p:pic>
    </p:spTree>
    <p:extLst>
      <p:ext uri="{BB962C8B-B14F-4D97-AF65-F5344CB8AC3E}">
        <p14:creationId xmlns:p14="http://schemas.microsoft.com/office/powerpoint/2010/main" val="13859678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3"/>
          </p:nvPr>
        </p:nvSpPr>
        <p:spPr/>
        <p:txBody>
          <a:bodyPr>
            <a:normAutofit/>
          </a:bodyPr>
          <a:lstStyle/>
          <a:p>
            <a:r>
              <a:rPr lang="en-US" sz="2400" b="1" dirty="0"/>
              <a:t>Phương pháp tính: </a:t>
            </a:r>
            <a:r>
              <a:rPr lang="en-US" sz="2400" dirty="0"/>
              <a:t>so sánh ứng suất sinh ra khi chi tiết chịu tải             với ứng suất cho phép</a:t>
            </a:r>
          </a:p>
          <a:p>
            <a:r>
              <a:rPr lang="en-US" sz="2400" b="1" dirty="0"/>
              <a:t>Cách xác định ứng suất cho phép:</a:t>
            </a:r>
          </a:p>
          <a:p>
            <a:pPr lvl="1"/>
            <a:r>
              <a:rPr lang="en-US" sz="2000" dirty="0"/>
              <a:t>Tra bảng</a:t>
            </a:r>
          </a:p>
          <a:p>
            <a:pPr lvl="1"/>
            <a:r>
              <a:rPr lang="en-US" sz="2000" dirty="0"/>
              <a:t>Tính toán hệ số an toàn        Tìm ứng suất cho phép</a:t>
            </a:r>
          </a:p>
        </p:txBody>
      </p:sp>
      <p:sp>
        <p:nvSpPr>
          <p:cNvPr id="2" name="Title 1"/>
          <p:cNvSpPr>
            <a:spLocks noGrp="1"/>
          </p:cNvSpPr>
          <p:nvPr>
            <p:ph type="title"/>
          </p:nvPr>
        </p:nvSpPr>
        <p:spPr/>
        <p:txBody>
          <a:bodyPr/>
          <a:lstStyle/>
          <a:p>
            <a:r>
              <a:rPr lang="en-US" dirty="0"/>
              <a:t>Chỉ tiêu độ bền</a:t>
            </a:r>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sp>
        <p:nvSpPr>
          <p:cNvPr id="9" name="TextBox 8"/>
          <p:cNvSpPr txBox="1"/>
          <p:nvPr/>
        </p:nvSpPr>
        <p:spPr>
          <a:xfrm>
            <a:off x="990604" y="533402"/>
            <a:ext cx="7696207" cy="461665"/>
          </a:xfrm>
          <a:prstGeom prst="rect">
            <a:avLst/>
          </a:prstGeom>
          <a:noFill/>
        </p:spPr>
        <p:txBody>
          <a:bodyPr wrap="square" rtlCol="0">
            <a:spAutoFit/>
          </a:bodyPr>
          <a:lstStyle/>
          <a:p>
            <a:r>
              <a:rPr lang="en-GB" sz="2400" dirty="0">
                <a:solidFill>
                  <a:srgbClr val="16A085"/>
                </a:solidFill>
                <a:latin typeface="Segoe UI" pitchFamily="34" charset="0"/>
                <a:cs typeface="Segoe UI" pitchFamily="34" charset="0"/>
              </a:rPr>
              <a:t>Phương pháp tính độ bền</a:t>
            </a:r>
          </a:p>
        </p:txBody>
      </p:sp>
      <p:sp>
        <p:nvSpPr>
          <p:cNvPr id="4" name="Rectangle 2"/>
          <p:cNvSpPr>
            <a:spLocks noChangeArrowheads="1"/>
          </p:cNvSpPr>
          <p:nvPr/>
        </p:nvSpPr>
        <p:spPr bwMode="auto">
          <a:xfrm>
            <a:off x="3" y="-18466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12" name="Group 11"/>
          <p:cNvGrpSpPr/>
          <p:nvPr/>
        </p:nvGrpSpPr>
        <p:grpSpPr>
          <a:xfrm>
            <a:off x="2500302" y="3452827"/>
            <a:ext cx="3878489" cy="1905000"/>
            <a:chOff x="2535239" y="1828800"/>
            <a:chExt cx="3865561" cy="1898650"/>
          </a:xfrm>
        </p:grpSpPr>
        <p:graphicFrame>
          <p:nvGraphicFramePr>
            <p:cNvPr id="13" name="Object 12"/>
            <p:cNvGraphicFramePr>
              <a:graphicFrameLocks noChangeAspect="1"/>
            </p:cNvGraphicFramePr>
            <p:nvPr>
              <p:extLst>
                <p:ext uri="{D42A27DB-BD31-4B8C-83A1-F6EECF244321}">
                  <p14:modId xmlns:p14="http://schemas.microsoft.com/office/powerpoint/2010/main" val="4102868191"/>
                </p:ext>
              </p:extLst>
            </p:nvPr>
          </p:nvGraphicFramePr>
          <p:xfrm>
            <a:off x="2535239" y="2286000"/>
            <a:ext cx="1274762" cy="1066800"/>
          </p:xfrm>
          <a:graphic>
            <a:graphicData uri="http://schemas.openxmlformats.org/presentationml/2006/ole">
              <mc:AlternateContent xmlns:mc="http://schemas.openxmlformats.org/markup-compatibility/2006">
                <mc:Choice xmlns:v="urn:schemas-microsoft-com:vml" Requires="v">
                  <p:oleObj name="Equation" r:id="rId3" imgW="634725" imgH="520474" progId="Equation.DSMT4">
                    <p:embed/>
                  </p:oleObj>
                </mc:Choice>
                <mc:Fallback>
                  <p:oleObj name="Equation" r:id="rId3" imgW="634725" imgH="520474" progId="Equation.DSMT4">
                    <p:embed/>
                    <p:pic>
                      <p:nvPicPr>
                        <p:cNvPr id="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5239" y="2286000"/>
                          <a:ext cx="1274762" cy="1066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3243767818"/>
                </p:ext>
              </p:extLst>
            </p:nvPr>
          </p:nvGraphicFramePr>
          <p:xfrm>
            <a:off x="4795837" y="1828800"/>
            <a:ext cx="1604963" cy="1898650"/>
          </p:xfrm>
          <a:graphic>
            <a:graphicData uri="http://schemas.openxmlformats.org/presentationml/2006/ole">
              <mc:AlternateContent xmlns:mc="http://schemas.openxmlformats.org/markup-compatibility/2006">
                <mc:Choice xmlns:v="urn:schemas-microsoft-com:vml" Requires="v">
                  <p:oleObj name="Equation" r:id="rId5" imgW="800100" imgH="927100" progId="Equation.DSMT4">
                    <p:embed/>
                  </p:oleObj>
                </mc:Choice>
                <mc:Fallback>
                  <p:oleObj name="Equation" r:id="rId5" imgW="800100" imgH="927100" progId="Equation.DSMT4">
                    <p:embed/>
                    <p:pic>
                      <p:nvPicPr>
                        <p:cNvPr id="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95837" y="1828800"/>
                          <a:ext cx="1604963" cy="1898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TextBox 14"/>
            <p:cNvSpPr txBox="1"/>
            <p:nvPr/>
          </p:nvSpPr>
          <p:spPr>
            <a:xfrm>
              <a:off x="4038600" y="2555557"/>
              <a:ext cx="1143000" cy="490802"/>
            </a:xfrm>
            <a:prstGeom prst="rect">
              <a:avLst/>
            </a:prstGeom>
            <a:noFill/>
          </p:spPr>
          <p:txBody>
            <a:bodyPr wrap="square" rtlCol="0">
              <a:spAutoFit/>
            </a:bodyPr>
            <a:lstStyle/>
            <a:p>
              <a:r>
                <a:rPr lang="en-US" sz="2600" dirty="0">
                  <a:solidFill>
                    <a:srgbClr val="34495E"/>
                  </a:solidFill>
                  <a:latin typeface="Segoe UI Light" pitchFamily="34" charset="0"/>
                </a:rPr>
                <a:t>với</a:t>
              </a:r>
            </a:p>
          </p:txBody>
        </p:sp>
      </p:grpSp>
      <p:pic>
        <p:nvPicPr>
          <p:cNvPr id="4813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85852" y="1643051"/>
            <a:ext cx="919162" cy="459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131"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14942" y="1643051"/>
            <a:ext cx="1143008" cy="421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134"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14483" y="5357825"/>
            <a:ext cx="6429375" cy="1009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ight Arrow 15"/>
          <p:cNvSpPr/>
          <p:nvPr/>
        </p:nvSpPr>
        <p:spPr>
          <a:xfrm>
            <a:off x="4000496" y="3214689"/>
            <a:ext cx="214314" cy="142876"/>
          </a:xfrm>
          <a:prstGeom prst="rightArrow">
            <a:avLst/>
          </a:prstGeom>
          <a:solidFill>
            <a:srgbClr val="16A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rgbClr val="FF0000"/>
              </a:solidFill>
            </a:endParaRPr>
          </a:p>
        </p:txBody>
      </p:sp>
    </p:spTree>
    <p:extLst>
      <p:ext uri="{BB962C8B-B14F-4D97-AF65-F5344CB8AC3E}">
        <p14:creationId xmlns:p14="http://schemas.microsoft.com/office/powerpoint/2010/main" val="7534633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r>
              <a:rPr lang="en-US" dirty="0"/>
              <a:t>Định hệ số an toàn: </a:t>
            </a:r>
            <a:r>
              <a:rPr lang="en-US" dirty="0">
                <a:solidFill>
                  <a:srgbClr val="FF0000"/>
                </a:solidFill>
              </a:rPr>
              <a:t>phương pháp các hệ số thành phần</a:t>
            </a:r>
          </a:p>
        </p:txBody>
      </p:sp>
      <p:sp>
        <p:nvSpPr>
          <p:cNvPr id="2" name="Title 1"/>
          <p:cNvSpPr>
            <a:spLocks noGrp="1"/>
          </p:cNvSpPr>
          <p:nvPr>
            <p:ph type="title"/>
          </p:nvPr>
        </p:nvSpPr>
        <p:spPr/>
        <p:txBody>
          <a:bodyPr/>
          <a:lstStyle/>
          <a:p>
            <a:r>
              <a:rPr lang="en-US" dirty="0"/>
              <a:t>Chỉ tiêu độ bền</a:t>
            </a:r>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sp>
        <p:nvSpPr>
          <p:cNvPr id="9" name="TextBox 8"/>
          <p:cNvSpPr txBox="1"/>
          <p:nvPr/>
        </p:nvSpPr>
        <p:spPr>
          <a:xfrm>
            <a:off x="990604" y="533402"/>
            <a:ext cx="7696207" cy="461665"/>
          </a:xfrm>
          <a:prstGeom prst="rect">
            <a:avLst/>
          </a:prstGeom>
          <a:noFill/>
        </p:spPr>
        <p:txBody>
          <a:bodyPr wrap="square" rtlCol="0">
            <a:spAutoFit/>
          </a:bodyPr>
          <a:lstStyle/>
          <a:p>
            <a:r>
              <a:rPr lang="en-GB" sz="2400" dirty="0">
                <a:solidFill>
                  <a:srgbClr val="16A085"/>
                </a:solidFill>
                <a:latin typeface="Segoe UI" pitchFamily="34" charset="0"/>
                <a:cs typeface="Segoe UI" pitchFamily="34" charset="0"/>
              </a:rPr>
              <a:t>Phương pháp tính độ bền</a:t>
            </a:r>
          </a:p>
        </p:txBody>
      </p:sp>
      <p:sp>
        <p:nvSpPr>
          <p:cNvPr id="4" name="Rectangle 2"/>
          <p:cNvSpPr>
            <a:spLocks noChangeArrowheads="1"/>
          </p:cNvSpPr>
          <p:nvPr/>
        </p:nvSpPr>
        <p:spPr bwMode="auto">
          <a:xfrm>
            <a:off x="3" y="-18466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p14="http://schemas.microsoft.com/office/powerpoint/2010/main">
        <mc:Choice Requires="p14">
          <p:contentPart p14:bwMode="auto" r:id="rId3">
            <p14:nvContentPartPr>
              <p14:cNvPr id="10" name="Ink 9"/>
              <p14:cNvContentPartPr/>
              <p14:nvPr/>
            </p14:nvContentPartPr>
            <p14:xfrm>
              <a:off x="8286840" y="4259520"/>
              <a:ext cx="360" cy="360"/>
            </p14:xfrm>
          </p:contentPart>
        </mc:Choice>
        <mc:Fallback xmlns="">
          <p:pic>
            <p:nvPicPr>
              <p:cNvPr id="10" name="Ink 9"/>
              <p:cNvPicPr/>
              <p:nvPr/>
            </p:nvPicPr>
            <p:blipFill>
              <a:blip r:embed="rId9"/>
              <a:stretch>
                <a:fillRect/>
              </a:stretch>
            </p:blipFill>
            <p:spPr>
              <a:xfrm>
                <a:off x="8271000" y="4195800"/>
                <a:ext cx="32040" cy="127440"/>
              </a:xfrm>
              <a:prstGeom prst="rect">
                <a:avLst/>
              </a:prstGeom>
            </p:spPr>
          </p:pic>
        </mc:Fallback>
      </mc:AlternateContent>
      <p:sp>
        <p:nvSpPr>
          <p:cNvPr id="95234" name="Rectangle 2"/>
          <p:cNvSpPr>
            <a:spLocks noChangeArrowheads="1"/>
          </p:cNvSpPr>
          <p:nvPr/>
        </p:nvSpPr>
        <p:spPr bwMode="auto">
          <a:xfrm>
            <a:off x="3" y="-184667"/>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AU"/>
          </a:p>
        </p:txBody>
      </p:sp>
      <p:graphicFrame>
        <p:nvGraphicFramePr>
          <p:cNvPr id="95233" name="Object 1"/>
          <p:cNvGraphicFramePr>
            <a:graphicFrameLocks noChangeAspect="1"/>
          </p:cNvGraphicFramePr>
          <p:nvPr/>
        </p:nvGraphicFramePr>
        <p:xfrm>
          <a:off x="3714744" y="1785926"/>
          <a:ext cx="1676242" cy="642943"/>
        </p:xfrm>
        <a:graphic>
          <a:graphicData uri="http://schemas.openxmlformats.org/presentationml/2006/ole">
            <mc:AlternateContent xmlns:mc="http://schemas.openxmlformats.org/markup-compatibility/2006">
              <mc:Choice xmlns:v="urn:schemas-microsoft-com:vml" Requires="v">
                <p:oleObj name="Equation" r:id="rId10" imgW="698197" imgH="266584" progId="Equation.DSMT4">
                  <p:embed/>
                </p:oleObj>
              </mc:Choice>
              <mc:Fallback>
                <p:oleObj name="Equation" r:id="rId10" imgW="698197" imgH="266584" progId="Equation.DSMT4">
                  <p:embed/>
                  <p:pic>
                    <p:nvPicPr>
                      <p:cNvPr id="0" name="Picture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14744" y="1785926"/>
                        <a:ext cx="1676242" cy="6429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95236" name="Picture 4"/>
          <p:cNvPicPr>
            <a:picLocks noChangeAspect="1" noChangeArrowheads="1"/>
          </p:cNvPicPr>
          <p:nvPr/>
        </p:nvPicPr>
        <p:blipFill>
          <a:blip r:embed="rId12"/>
          <a:srcRect/>
          <a:stretch>
            <a:fillRect/>
          </a:stretch>
        </p:blipFill>
        <p:spPr bwMode="auto">
          <a:xfrm>
            <a:off x="428628" y="2410031"/>
            <a:ext cx="8715404" cy="3947928"/>
          </a:xfrm>
          <a:prstGeom prst="rect">
            <a:avLst/>
          </a:prstGeom>
          <a:noFill/>
          <a:ln w="9525">
            <a:noFill/>
            <a:miter lim="800000"/>
            <a:headEnd/>
            <a:tailEnd/>
          </a:ln>
          <a:effectLst/>
        </p:spPr>
      </p:pic>
    </p:spTree>
    <p:extLst>
      <p:ext uri="{BB962C8B-B14F-4D97-AF65-F5344CB8AC3E}">
        <p14:creationId xmlns:p14="http://schemas.microsoft.com/office/powerpoint/2010/main" val="3455216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r>
              <a:rPr lang="en-US" dirty="0"/>
              <a:t>Định ứng suất giới hạn        :</a:t>
            </a:r>
            <a:endParaRPr lang="en-US" dirty="0">
              <a:solidFill>
                <a:srgbClr val="FF0000"/>
              </a:solidFill>
            </a:endParaRPr>
          </a:p>
          <a:p>
            <a:pPr lvl="1"/>
            <a:r>
              <a:rPr lang="en-US" dirty="0"/>
              <a:t>Nếu chi tiết máy chịu ứng suất không đổi</a:t>
            </a:r>
          </a:p>
          <a:p>
            <a:pPr lvl="2"/>
            <a:r>
              <a:rPr lang="en-US" dirty="0"/>
              <a:t>Đối với vật liệu dẻo là giới hạn chảy</a:t>
            </a:r>
          </a:p>
          <a:p>
            <a:pPr lvl="2"/>
            <a:r>
              <a:rPr lang="en-US" dirty="0"/>
              <a:t>Đối với vật liệu giòn là giới hạn bền</a:t>
            </a:r>
          </a:p>
          <a:p>
            <a:pPr lvl="1"/>
            <a:r>
              <a:rPr lang="en-US" b="0" dirty="0"/>
              <a:t>Nếu CTM chịu ứng suất thay đổi ổn định</a:t>
            </a:r>
          </a:p>
          <a:p>
            <a:pPr lvl="2"/>
            <a:r>
              <a:rPr lang="en-US" dirty="0"/>
              <a:t>Nếu N ≥ N</a:t>
            </a:r>
            <a:r>
              <a:rPr lang="en-US" baseline="-25000" dirty="0"/>
              <a:t>o</a:t>
            </a:r>
            <a:r>
              <a:rPr lang="en-US" dirty="0"/>
              <a:t>: lấy theo giới hạn mỏi dài hạn</a:t>
            </a:r>
          </a:p>
          <a:p>
            <a:pPr lvl="2"/>
            <a:r>
              <a:rPr lang="en-US" dirty="0"/>
              <a:t>Nếu N &lt; N</a:t>
            </a:r>
            <a:r>
              <a:rPr lang="en-US" baseline="-25000" dirty="0"/>
              <a:t>o</a:t>
            </a:r>
            <a:r>
              <a:rPr lang="en-US" dirty="0"/>
              <a:t>: lấy theo giới hạn mỏi ngắn hạn</a:t>
            </a:r>
            <a:endParaRPr lang="en-US" b="0" dirty="0"/>
          </a:p>
        </p:txBody>
      </p:sp>
      <p:sp>
        <p:nvSpPr>
          <p:cNvPr id="2" name="Title 1"/>
          <p:cNvSpPr>
            <a:spLocks noGrp="1"/>
          </p:cNvSpPr>
          <p:nvPr>
            <p:ph type="title"/>
          </p:nvPr>
        </p:nvSpPr>
        <p:spPr/>
        <p:txBody>
          <a:bodyPr/>
          <a:lstStyle/>
          <a:p>
            <a:r>
              <a:rPr lang="en-US" dirty="0"/>
              <a:t>Chỉ tiêu độ bền</a:t>
            </a:r>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sp>
        <p:nvSpPr>
          <p:cNvPr id="9" name="TextBox 8"/>
          <p:cNvSpPr txBox="1"/>
          <p:nvPr/>
        </p:nvSpPr>
        <p:spPr>
          <a:xfrm>
            <a:off x="990604" y="533402"/>
            <a:ext cx="7696207" cy="461665"/>
          </a:xfrm>
          <a:prstGeom prst="rect">
            <a:avLst/>
          </a:prstGeom>
          <a:noFill/>
        </p:spPr>
        <p:txBody>
          <a:bodyPr wrap="square" rtlCol="0">
            <a:spAutoFit/>
          </a:bodyPr>
          <a:lstStyle/>
          <a:p>
            <a:r>
              <a:rPr lang="en-GB" sz="2400" dirty="0">
                <a:solidFill>
                  <a:srgbClr val="16A085"/>
                </a:solidFill>
                <a:latin typeface="Segoe UI" pitchFamily="34" charset="0"/>
                <a:cs typeface="Segoe UI" pitchFamily="34" charset="0"/>
              </a:rPr>
              <a:t>Phương pháp tính độ bền</a:t>
            </a:r>
          </a:p>
        </p:txBody>
      </p:sp>
      <p:sp>
        <p:nvSpPr>
          <p:cNvPr id="4" name="Rectangle 2"/>
          <p:cNvSpPr>
            <a:spLocks noChangeArrowheads="1"/>
          </p:cNvSpPr>
          <p:nvPr/>
        </p:nvSpPr>
        <p:spPr bwMode="auto">
          <a:xfrm>
            <a:off x="3" y="-18466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p14="http://schemas.microsoft.com/office/powerpoint/2010/main">
        <mc:Choice Requires="p14">
          <p:contentPart p14:bwMode="auto" r:id="rId3">
            <p14:nvContentPartPr>
              <p14:cNvPr id="10" name="Ink 9"/>
              <p14:cNvContentPartPr/>
              <p14:nvPr/>
            </p14:nvContentPartPr>
            <p14:xfrm>
              <a:off x="8286840" y="4259520"/>
              <a:ext cx="360" cy="360"/>
            </p14:xfrm>
          </p:contentPart>
        </mc:Choice>
        <mc:Fallback xmlns="">
          <p:pic>
            <p:nvPicPr>
              <p:cNvPr id="10" name="Ink 9"/>
              <p:cNvPicPr/>
              <p:nvPr/>
            </p:nvPicPr>
            <p:blipFill>
              <a:blip r:embed="rId9"/>
              <a:stretch>
                <a:fillRect/>
              </a:stretch>
            </p:blipFill>
            <p:spPr>
              <a:xfrm>
                <a:off x="8271000" y="4195800"/>
                <a:ext cx="32040" cy="127440"/>
              </a:xfrm>
              <a:prstGeom prst="rect">
                <a:avLst/>
              </a:prstGeom>
            </p:spPr>
          </p:pic>
        </mc:Fallback>
      </mc:AlternateContent>
      <p:sp>
        <p:nvSpPr>
          <p:cNvPr id="113666" name="Rectangle 2"/>
          <p:cNvSpPr>
            <a:spLocks noChangeArrowheads="1"/>
          </p:cNvSpPr>
          <p:nvPr/>
        </p:nvSpPr>
        <p:spPr bwMode="auto">
          <a:xfrm>
            <a:off x="3" y="-184667"/>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AU"/>
          </a:p>
        </p:txBody>
      </p:sp>
      <p:graphicFrame>
        <p:nvGraphicFramePr>
          <p:cNvPr id="113665" name="Object 1"/>
          <p:cNvGraphicFramePr>
            <a:graphicFrameLocks noChangeAspect="1"/>
          </p:cNvGraphicFramePr>
          <p:nvPr/>
        </p:nvGraphicFramePr>
        <p:xfrm>
          <a:off x="5919811" y="2143126"/>
          <a:ext cx="1438275" cy="571500"/>
        </p:xfrm>
        <a:graphic>
          <a:graphicData uri="http://schemas.openxmlformats.org/presentationml/2006/ole">
            <mc:AlternateContent xmlns:mc="http://schemas.openxmlformats.org/markup-compatibility/2006">
              <mc:Choice xmlns:v="urn:schemas-microsoft-com:vml" Requires="v">
                <p:oleObj name="Equation" r:id="rId10" imgW="672840" imgH="266400" progId="Equation.DSMT4">
                  <p:embed/>
                </p:oleObj>
              </mc:Choice>
              <mc:Fallback>
                <p:oleObj name="Equation" r:id="rId10" imgW="672840" imgH="266400" progId="Equation.DSMT4">
                  <p:embed/>
                  <p:pic>
                    <p:nvPicPr>
                      <p:cNvPr id="0" name="Picture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19811" y="2143126"/>
                        <a:ext cx="1438275" cy="57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3667" name="Object 3"/>
          <p:cNvGraphicFramePr>
            <a:graphicFrameLocks noChangeAspect="1"/>
          </p:cNvGraphicFramePr>
          <p:nvPr/>
        </p:nvGraphicFramePr>
        <p:xfrm>
          <a:off x="5929326" y="2643189"/>
          <a:ext cx="1331913" cy="571500"/>
        </p:xfrm>
        <a:graphic>
          <a:graphicData uri="http://schemas.openxmlformats.org/presentationml/2006/ole">
            <mc:AlternateContent xmlns:mc="http://schemas.openxmlformats.org/markup-compatibility/2006">
              <mc:Choice xmlns:v="urn:schemas-microsoft-com:vml" Requires="v">
                <p:oleObj name="Equation" r:id="rId12" imgW="622080" imgH="266400" progId="Equation.DSMT4">
                  <p:embed/>
                </p:oleObj>
              </mc:Choice>
              <mc:Fallback>
                <p:oleObj name="Equation" r:id="rId12" imgW="622080" imgH="266400" progId="Equation.DSMT4">
                  <p:embed/>
                  <p:pic>
                    <p:nvPicPr>
                      <p:cNvPr id="0"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29326" y="2643189"/>
                        <a:ext cx="1331913" cy="57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3668" name="Object 4"/>
          <p:cNvGraphicFramePr>
            <a:graphicFrameLocks noChangeAspect="1"/>
          </p:cNvGraphicFramePr>
          <p:nvPr/>
        </p:nvGraphicFramePr>
        <p:xfrm>
          <a:off x="6786578" y="3643314"/>
          <a:ext cx="1333500" cy="571500"/>
        </p:xfrm>
        <a:graphic>
          <a:graphicData uri="http://schemas.openxmlformats.org/presentationml/2006/ole">
            <mc:AlternateContent xmlns:mc="http://schemas.openxmlformats.org/markup-compatibility/2006">
              <mc:Choice xmlns:v="urn:schemas-microsoft-com:vml" Requires="v">
                <p:oleObj name="Equation" r:id="rId14" imgW="622080" imgH="266400" progId="Equation.DSMT4">
                  <p:embed/>
                </p:oleObj>
              </mc:Choice>
              <mc:Fallback>
                <p:oleObj name="Equation" r:id="rId14" imgW="622080" imgH="266400" progId="Equation.DSMT4">
                  <p:embed/>
                  <p:pic>
                    <p:nvPicPr>
                      <p:cNvPr id="0" name="Picture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86578" y="3643314"/>
                        <a:ext cx="1333500" cy="57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3669" name="Object 5"/>
          <p:cNvGraphicFramePr>
            <a:graphicFrameLocks noChangeAspect="1"/>
          </p:cNvGraphicFramePr>
          <p:nvPr/>
        </p:nvGraphicFramePr>
        <p:xfrm>
          <a:off x="3194054" y="4643437"/>
          <a:ext cx="3427413" cy="679451"/>
        </p:xfrm>
        <a:graphic>
          <a:graphicData uri="http://schemas.openxmlformats.org/presentationml/2006/ole">
            <mc:AlternateContent xmlns:mc="http://schemas.openxmlformats.org/markup-compatibility/2006">
              <mc:Choice xmlns:v="urn:schemas-microsoft-com:vml" Requires="v">
                <p:oleObj name="Equation" r:id="rId16" imgW="1600200" imgH="317160" progId="Equation.DSMT4">
                  <p:embed/>
                </p:oleObj>
              </mc:Choice>
              <mc:Fallback>
                <p:oleObj name="Equation" r:id="rId16" imgW="1600200" imgH="317160" progId="Equation.DSMT4">
                  <p:embed/>
                  <p:pic>
                    <p:nvPicPr>
                      <p:cNvPr id="0" name="Picture 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194054" y="4643437"/>
                        <a:ext cx="3427413" cy="6794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13671" name="Picture 7"/>
          <p:cNvPicPr>
            <a:picLocks noChangeAspect="1" noChangeArrowheads="1"/>
          </p:cNvPicPr>
          <p:nvPr/>
        </p:nvPicPr>
        <p:blipFill>
          <a:blip r:embed="rId18"/>
          <a:srcRect/>
          <a:stretch>
            <a:fillRect/>
          </a:stretch>
        </p:blipFill>
        <p:spPr bwMode="auto">
          <a:xfrm>
            <a:off x="1714528" y="5429264"/>
            <a:ext cx="6858000" cy="914400"/>
          </a:xfrm>
          <a:prstGeom prst="rect">
            <a:avLst/>
          </a:prstGeom>
          <a:noFill/>
          <a:ln w="9525">
            <a:noFill/>
            <a:miter lim="800000"/>
            <a:headEnd/>
            <a:tailEnd/>
          </a:ln>
          <a:effectLst/>
        </p:spPr>
      </p:pic>
      <p:graphicFrame>
        <p:nvGraphicFramePr>
          <p:cNvPr id="113672" name="Object 8"/>
          <p:cNvGraphicFramePr>
            <a:graphicFrameLocks noChangeAspect="1"/>
          </p:cNvGraphicFramePr>
          <p:nvPr/>
        </p:nvGraphicFramePr>
        <p:xfrm>
          <a:off x="4071934" y="1071548"/>
          <a:ext cx="736604" cy="674752"/>
        </p:xfrm>
        <a:graphic>
          <a:graphicData uri="http://schemas.openxmlformats.org/presentationml/2006/ole">
            <mc:AlternateContent xmlns:mc="http://schemas.openxmlformats.org/markup-compatibility/2006">
              <mc:Choice xmlns:v="urn:schemas-microsoft-com:vml" Requires="v">
                <p:oleObj name="Equation" r:id="rId19" imgW="291960" imgH="266400" progId="Equation.DSMT4">
                  <p:embed/>
                </p:oleObj>
              </mc:Choice>
              <mc:Fallback>
                <p:oleObj name="Equation" r:id="rId19" imgW="291960" imgH="266400" progId="Equation.DSMT4">
                  <p:embed/>
                  <p:pic>
                    <p:nvPicPr>
                      <p:cNvPr id="0" name="Picture 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071934" y="1071548"/>
                        <a:ext cx="736604" cy="6747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455216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pPr marL="0" indent="0" algn="just">
              <a:buClr>
                <a:srgbClr val="34495E"/>
              </a:buClr>
              <a:buNone/>
            </a:pPr>
            <a:r>
              <a:rPr lang="en-US" b="1" dirty="0"/>
              <a:t>Phương trình cơ bản:</a:t>
            </a:r>
          </a:p>
          <a:p>
            <a:pPr algn="just">
              <a:buClr>
                <a:srgbClr val="34495E"/>
              </a:buClr>
            </a:pPr>
            <a:r>
              <a:rPr lang="en-US" dirty="0"/>
              <a:t>Tiếp xúc rộng: tính bền dập</a:t>
            </a:r>
          </a:p>
          <a:p>
            <a:pPr algn="just">
              <a:buClr>
                <a:srgbClr val="34495E"/>
              </a:buClr>
            </a:pPr>
            <a:endParaRPr lang="en-US" dirty="0"/>
          </a:p>
          <a:p>
            <a:pPr algn="just">
              <a:buClr>
                <a:srgbClr val="34495E"/>
              </a:buClr>
            </a:pPr>
            <a:endParaRPr lang="vi-VN" dirty="0"/>
          </a:p>
          <a:p>
            <a:pPr algn="just">
              <a:buClr>
                <a:srgbClr val="34495E"/>
              </a:buClr>
            </a:pPr>
            <a:r>
              <a:rPr lang="en-US" dirty="0"/>
              <a:t>Tiếp xúc điểm/đường: tính bền tiếp xúc</a:t>
            </a:r>
            <a:endParaRPr lang="vi-VN" dirty="0"/>
          </a:p>
        </p:txBody>
      </p:sp>
      <p:sp>
        <p:nvSpPr>
          <p:cNvPr id="2" name="Title 1"/>
          <p:cNvSpPr>
            <a:spLocks noGrp="1"/>
          </p:cNvSpPr>
          <p:nvPr>
            <p:ph type="title"/>
          </p:nvPr>
        </p:nvSpPr>
        <p:spPr/>
        <p:txBody>
          <a:bodyPr/>
          <a:lstStyle/>
          <a:p>
            <a:r>
              <a:rPr lang="en-US" dirty="0"/>
              <a:t>Chỉ tiêu độ bền</a:t>
            </a:r>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sp>
        <p:nvSpPr>
          <p:cNvPr id="9" name="TextBox 8"/>
          <p:cNvSpPr txBox="1"/>
          <p:nvPr/>
        </p:nvSpPr>
        <p:spPr>
          <a:xfrm>
            <a:off x="990604" y="533402"/>
            <a:ext cx="7696207" cy="461665"/>
          </a:xfrm>
          <a:prstGeom prst="rect">
            <a:avLst/>
          </a:prstGeom>
          <a:noFill/>
        </p:spPr>
        <p:txBody>
          <a:bodyPr wrap="square" rtlCol="0">
            <a:spAutoFit/>
          </a:bodyPr>
          <a:lstStyle/>
          <a:p>
            <a:r>
              <a:rPr lang="en-GB" sz="2400" dirty="0">
                <a:solidFill>
                  <a:srgbClr val="16A085"/>
                </a:solidFill>
                <a:latin typeface="Segoe UI" pitchFamily="34" charset="0"/>
                <a:cs typeface="Segoe UI" pitchFamily="34" charset="0"/>
              </a:rPr>
              <a:t>Tính độ bền tiếp xúc</a:t>
            </a:r>
          </a:p>
        </p:txBody>
      </p:sp>
      <p:graphicFrame>
        <p:nvGraphicFramePr>
          <p:cNvPr id="8" name="Object 7"/>
          <p:cNvGraphicFramePr>
            <a:graphicFrameLocks noChangeAspect="1"/>
          </p:cNvGraphicFramePr>
          <p:nvPr>
            <p:extLst>
              <p:ext uri="{D42A27DB-BD31-4B8C-83A1-F6EECF244321}">
                <p14:modId xmlns:p14="http://schemas.microsoft.com/office/powerpoint/2010/main" val="1979439585"/>
              </p:ext>
            </p:extLst>
          </p:nvPr>
        </p:nvGraphicFramePr>
        <p:xfrm>
          <a:off x="3238500" y="2362200"/>
          <a:ext cx="1614332" cy="654051"/>
        </p:xfrm>
        <a:graphic>
          <a:graphicData uri="http://schemas.openxmlformats.org/presentationml/2006/ole">
            <mc:AlternateContent xmlns:mc="http://schemas.openxmlformats.org/markup-compatibility/2006">
              <mc:Choice xmlns:v="urn:schemas-microsoft-com:vml" Requires="v">
                <p:oleObj name="Equation" r:id="rId3" imgW="672840" imgH="266400" progId="Equation.DSMT4">
                  <p:embed/>
                </p:oleObj>
              </mc:Choice>
              <mc:Fallback>
                <p:oleObj name="Equation" r:id="rId3" imgW="672840" imgH="266400" progId="Equation.DSMT4">
                  <p:embed/>
                  <p:pic>
                    <p:nvPicPr>
                      <p:cNvPr id="0" name="Picture 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0" y="2362200"/>
                        <a:ext cx="1614332" cy="6540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2829106086"/>
              </p:ext>
            </p:extLst>
          </p:nvPr>
        </p:nvGraphicFramePr>
        <p:xfrm>
          <a:off x="3240092" y="4070349"/>
          <a:ext cx="1736725" cy="654051"/>
        </p:xfrm>
        <a:graphic>
          <a:graphicData uri="http://schemas.openxmlformats.org/presentationml/2006/ole">
            <mc:AlternateContent xmlns:mc="http://schemas.openxmlformats.org/markup-compatibility/2006">
              <mc:Choice xmlns:v="urn:schemas-microsoft-com:vml" Requires="v">
                <p:oleObj name="Equation" r:id="rId5" imgW="723600" imgH="266400" progId="Equation.DSMT4">
                  <p:embed/>
                </p:oleObj>
              </mc:Choice>
              <mc:Fallback>
                <p:oleObj name="Equation" r:id="rId5" imgW="723600" imgH="266400" progId="Equation.DSMT4">
                  <p:embed/>
                  <p:pic>
                    <p:nvPicPr>
                      <p:cNvPr id="0" name="Picture 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40092" y="4070349"/>
                        <a:ext cx="1736725" cy="6540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413331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pPr marL="0" indent="0" algn="just">
              <a:buClr>
                <a:srgbClr val="34495E"/>
              </a:buClr>
              <a:buNone/>
            </a:pPr>
            <a:endParaRPr lang="en-US" dirty="0"/>
          </a:p>
          <a:p>
            <a:pPr marL="0" indent="0" algn="just">
              <a:buClr>
                <a:srgbClr val="34495E"/>
              </a:buClr>
              <a:buNone/>
            </a:pPr>
            <a:endParaRPr lang="en-US" dirty="0"/>
          </a:p>
          <a:p>
            <a:pPr marL="0" indent="0" algn="just">
              <a:buClr>
                <a:srgbClr val="34495E"/>
              </a:buClr>
              <a:buNone/>
            </a:pPr>
            <a:endParaRPr lang="en-US" dirty="0"/>
          </a:p>
          <a:p>
            <a:pPr lvl="1" algn="just">
              <a:buClr>
                <a:srgbClr val="34495E"/>
              </a:buClr>
            </a:pPr>
            <a:r>
              <a:rPr lang="en-US" dirty="0"/>
              <a:t>Ứng suất sinh ra         tính theo công thức </a:t>
            </a:r>
            <a:r>
              <a:rPr lang="en-US" b="1" dirty="0" err="1">
                <a:solidFill>
                  <a:srgbClr val="FF0000"/>
                </a:solidFill>
              </a:rPr>
              <a:t>Herzt</a:t>
            </a:r>
            <a:endParaRPr lang="en-US" b="1" dirty="0">
              <a:solidFill>
                <a:srgbClr val="FF0000"/>
              </a:solidFill>
            </a:endParaRPr>
          </a:p>
          <a:p>
            <a:pPr lvl="1" algn="just">
              <a:buClr>
                <a:srgbClr val="34495E"/>
              </a:buClr>
            </a:pPr>
            <a:r>
              <a:rPr lang="en-US" dirty="0"/>
              <a:t>Ứng suất cho phép            xác định theo bền tĩnh tiếp xúc (tránh biến dạng bề mặt)</a:t>
            </a:r>
            <a:endParaRPr lang="vi-VN" dirty="0"/>
          </a:p>
        </p:txBody>
      </p:sp>
      <p:sp>
        <p:nvSpPr>
          <p:cNvPr id="2" name="Title 1"/>
          <p:cNvSpPr>
            <a:spLocks noGrp="1"/>
          </p:cNvSpPr>
          <p:nvPr>
            <p:ph type="title"/>
          </p:nvPr>
        </p:nvSpPr>
        <p:spPr/>
        <p:txBody>
          <a:bodyPr/>
          <a:lstStyle/>
          <a:p>
            <a:r>
              <a:rPr lang="en-US" dirty="0"/>
              <a:t>Chỉ tiêu độ bền</a:t>
            </a:r>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sp>
        <p:nvSpPr>
          <p:cNvPr id="9" name="TextBox 8"/>
          <p:cNvSpPr txBox="1"/>
          <p:nvPr/>
        </p:nvSpPr>
        <p:spPr>
          <a:xfrm>
            <a:off x="990604" y="533402"/>
            <a:ext cx="7696207" cy="461665"/>
          </a:xfrm>
          <a:prstGeom prst="rect">
            <a:avLst/>
          </a:prstGeom>
          <a:noFill/>
        </p:spPr>
        <p:txBody>
          <a:bodyPr wrap="square" rtlCol="0">
            <a:spAutoFit/>
          </a:bodyPr>
          <a:lstStyle/>
          <a:p>
            <a:r>
              <a:rPr lang="en-GB" sz="2400" dirty="0">
                <a:solidFill>
                  <a:srgbClr val="16A085"/>
                </a:solidFill>
                <a:latin typeface="Segoe UI" pitchFamily="34" charset="0"/>
                <a:cs typeface="Segoe UI" pitchFamily="34" charset="0"/>
              </a:rPr>
              <a:t>Tính độ bền tiếp xúc khi ứng suất không đổi</a:t>
            </a:r>
          </a:p>
        </p:txBody>
      </p:sp>
      <p:graphicFrame>
        <p:nvGraphicFramePr>
          <p:cNvPr id="4" name="Object 3"/>
          <p:cNvGraphicFramePr>
            <a:graphicFrameLocks noChangeAspect="1"/>
          </p:cNvGraphicFramePr>
          <p:nvPr>
            <p:extLst>
              <p:ext uri="{D42A27DB-BD31-4B8C-83A1-F6EECF244321}">
                <p14:modId xmlns:p14="http://schemas.microsoft.com/office/powerpoint/2010/main" val="2988078975"/>
              </p:ext>
            </p:extLst>
          </p:nvPr>
        </p:nvGraphicFramePr>
        <p:xfrm>
          <a:off x="3597279" y="1447800"/>
          <a:ext cx="1736725" cy="654051"/>
        </p:xfrm>
        <a:graphic>
          <a:graphicData uri="http://schemas.openxmlformats.org/presentationml/2006/ole">
            <mc:AlternateContent xmlns:mc="http://schemas.openxmlformats.org/markup-compatibility/2006">
              <mc:Choice xmlns:v="urn:schemas-microsoft-com:vml" Requires="v">
                <p:oleObj name="Equation" r:id="rId3" imgW="723600" imgH="266400" progId="Equation.DSMT4">
                  <p:embed/>
                </p:oleObj>
              </mc:Choice>
              <mc:Fallback>
                <p:oleObj name="Equation" r:id="rId3" imgW="723600" imgH="266400" progId="Equation.DSMT4">
                  <p:embed/>
                  <p:pic>
                    <p:nvPicPr>
                      <p:cNvPr id="0" name="Picture 7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7279" y="1447800"/>
                        <a:ext cx="1736725" cy="654051"/>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4036551463"/>
              </p:ext>
            </p:extLst>
          </p:nvPr>
        </p:nvGraphicFramePr>
        <p:xfrm>
          <a:off x="3498545" y="2743200"/>
          <a:ext cx="540059" cy="609600"/>
        </p:xfrm>
        <a:graphic>
          <a:graphicData uri="http://schemas.openxmlformats.org/presentationml/2006/ole">
            <mc:AlternateContent xmlns:mc="http://schemas.openxmlformats.org/markup-compatibility/2006">
              <mc:Choice xmlns:v="urn:schemas-microsoft-com:vml" Requires="v">
                <p:oleObj name="Equation" r:id="rId5" imgW="241200" imgH="266400" progId="Equation.DSMT4">
                  <p:embed/>
                </p:oleObj>
              </mc:Choice>
              <mc:Fallback>
                <p:oleObj name="Equation" r:id="rId5" imgW="241200" imgH="266400" progId="Equation.DSMT4">
                  <p:embed/>
                  <p:pic>
                    <p:nvPicPr>
                      <p:cNvPr id="0" name="Picture 7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8545" y="2743200"/>
                        <a:ext cx="540059"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437063994"/>
              </p:ext>
            </p:extLst>
          </p:nvPr>
        </p:nvGraphicFramePr>
        <p:xfrm>
          <a:off x="4081462" y="3276600"/>
          <a:ext cx="795338" cy="609600"/>
        </p:xfrm>
        <a:graphic>
          <a:graphicData uri="http://schemas.openxmlformats.org/presentationml/2006/ole">
            <mc:AlternateContent xmlns:mc="http://schemas.openxmlformats.org/markup-compatibility/2006">
              <mc:Choice xmlns:v="urn:schemas-microsoft-com:vml" Requires="v">
                <p:oleObj name="Equation" r:id="rId7" imgW="355320" imgH="266400" progId="Equation.DSMT4">
                  <p:embed/>
                </p:oleObj>
              </mc:Choice>
              <mc:Fallback>
                <p:oleObj name="Equation" r:id="rId7" imgW="355320" imgH="266400" progId="Equation.DSMT4">
                  <p:embed/>
                  <p:pic>
                    <p:nvPicPr>
                      <p:cNvPr id="0" name="Picture 8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81462" y="3276600"/>
                        <a:ext cx="795338"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2259821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pPr algn="just">
              <a:buClr>
                <a:srgbClr val="34495E"/>
              </a:buClr>
            </a:pPr>
            <a:r>
              <a:rPr lang="en-US" dirty="0"/>
              <a:t>Tính độ bền mỏi tiếp xúc</a:t>
            </a:r>
          </a:p>
          <a:p>
            <a:pPr lvl="1" algn="just">
              <a:buClr>
                <a:srgbClr val="34495E"/>
              </a:buClr>
            </a:pPr>
            <a:r>
              <a:rPr lang="en-US" dirty="0"/>
              <a:t>Khi ứng suất tiếp xúc thay đổi ổn định</a:t>
            </a:r>
          </a:p>
          <a:p>
            <a:pPr lvl="2" algn="just">
              <a:buClr>
                <a:srgbClr val="34495E"/>
              </a:buClr>
            </a:pPr>
            <a:r>
              <a:rPr lang="en-US" dirty="0"/>
              <a:t>Nếu CTM làm việc với số chu kì ứng suất N ≥ N</a:t>
            </a:r>
            <a:r>
              <a:rPr lang="en-US" baseline="-25000" dirty="0"/>
              <a:t>o</a:t>
            </a:r>
            <a:r>
              <a:rPr lang="en-US" dirty="0"/>
              <a:t>:</a:t>
            </a:r>
          </a:p>
          <a:p>
            <a:pPr lvl="2" algn="just">
              <a:buClr>
                <a:srgbClr val="34495E"/>
              </a:buClr>
            </a:pPr>
            <a:endParaRPr lang="en-US" dirty="0"/>
          </a:p>
          <a:p>
            <a:pPr lvl="2" algn="just">
              <a:buClr>
                <a:srgbClr val="34495E"/>
              </a:buClr>
            </a:pPr>
            <a:endParaRPr lang="en-US" dirty="0"/>
          </a:p>
          <a:p>
            <a:pPr lvl="2" algn="just">
              <a:buClr>
                <a:srgbClr val="34495E"/>
              </a:buClr>
            </a:pPr>
            <a:r>
              <a:rPr lang="en-US" dirty="0"/>
              <a:t>Nếu CTM làm việc với số chu kì ứng suất N &lt; N</a:t>
            </a:r>
            <a:r>
              <a:rPr lang="en-US" baseline="-25000" dirty="0"/>
              <a:t>o</a:t>
            </a:r>
            <a:r>
              <a:rPr lang="en-US" dirty="0"/>
              <a:t>:</a:t>
            </a:r>
            <a:endParaRPr lang="en-US" baseline="-25000" dirty="0"/>
          </a:p>
        </p:txBody>
      </p:sp>
      <p:sp>
        <p:nvSpPr>
          <p:cNvPr id="2" name="Title 1"/>
          <p:cNvSpPr>
            <a:spLocks noGrp="1"/>
          </p:cNvSpPr>
          <p:nvPr>
            <p:ph type="title"/>
          </p:nvPr>
        </p:nvSpPr>
        <p:spPr/>
        <p:txBody>
          <a:bodyPr/>
          <a:lstStyle/>
          <a:p>
            <a:r>
              <a:rPr lang="en-US" dirty="0"/>
              <a:t>Chỉ tiêu độ bền</a:t>
            </a:r>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sp>
        <p:nvSpPr>
          <p:cNvPr id="9" name="TextBox 8"/>
          <p:cNvSpPr txBox="1"/>
          <p:nvPr/>
        </p:nvSpPr>
        <p:spPr>
          <a:xfrm>
            <a:off x="990604" y="533402"/>
            <a:ext cx="7696207" cy="461665"/>
          </a:xfrm>
          <a:prstGeom prst="rect">
            <a:avLst/>
          </a:prstGeom>
          <a:noFill/>
        </p:spPr>
        <p:txBody>
          <a:bodyPr wrap="square" rtlCol="0">
            <a:spAutoFit/>
          </a:bodyPr>
          <a:lstStyle/>
          <a:p>
            <a:r>
              <a:rPr lang="en-GB" sz="2400" dirty="0">
                <a:solidFill>
                  <a:srgbClr val="16A085"/>
                </a:solidFill>
                <a:latin typeface="Segoe UI" pitchFamily="34" charset="0"/>
                <a:cs typeface="Segoe UI" pitchFamily="34" charset="0"/>
              </a:rPr>
              <a:t>Tính độ bền tiếp xúc khi ứng suất thay đổi</a:t>
            </a:r>
          </a:p>
        </p:txBody>
      </p:sp>
      <p:graphicFrame>
        <p:nvGraphicFramePr>
          <p:cNvPr id="4" name="Object 3"/>
          <p:cNvGraphicFramePr>
            <a:graphicFrameLocks noChangeAspect="1"/>
          </p:cNvGraphicFramePr>
          <p:nvPr>
            <p:extLst>
              <p:ext uri="{D42A27DB-BD31-4B8C-83A1-F6EECF244321}">
                <p14:modId xmlns:p14="http://schemas.microsoft.com/office/powerpoint/2010/main" val="1126677806"/>
              </p:ext>
            </p:extLst>
          </p:nvPr>
        </p:nvGraphicFramePr>
        <p:xfrm>
          <a:off x="2838450" y="4211637"/>
          <a:ext cx="3749774" cy="1046163"/>
        </p:xfrm>
        <a:graphic>
          <a:graphicData uri="http://schemas.openxmlformats.org/presentationml/2006/ole">
            <mc:AlternateContent xmlns:mc="http://schemas.openxmlformats.org/markup-compatibility/2006">
              <mc:Choice xmlns:v="urn:schemas-microsoft-com:vml" Requires="v">
                <p:oleObj name="Equation" r:id="rId3" imgW="1676160" imgH="507960" progId="Equation.DSMT4">
                  <p:embed/>
                </p:oleObj>
              </mc:Choice>
              <mc:Fallback>
                <p:oleObj name="Equation" r:id="rId3" imgW="1676160" imgH="507960" progId="Equation.DSMT4">
                  <p:embed/>
                  <p:pic>
                    <p:nvPicPr>
                      <p:cNvPr id="0" name="Picture 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8450" y="4211637"/>
                        <a:ext cx="3749774" cy="1046163"/>
                      </a:xfrm>
                      <a:prstGeom prst="rect">
                        <a:avLst/>
                      </a:prstGeom>
                      <a:noFill/>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748395411"/>
              </p:ext>
            </p:extLst>
          </p:nvPr>
        </p:nvGraphicFramePr>
        <p:xfrm>
          <a:off x="3832229" y="2741614"/>
          <a:ext cx="1482725" cy="601663"/>
        </p:xfrm>
        <a:graphic>
          <a:graphicData uri="http://schemas.openxmlformats.org/presentationml/2006/ole">
            <mc:AlternateContent xmlns:mc="http://schemas.openxmlformats.org/markup-compatibility/2006">
              <mc:Choice xmlns:v="urn:schemas-microsoft-com:vml" Requires="v">
                <p:oleObj name="Equation" r:id="rId5" imgW="736560" imgH="291960" progId="Equation.DSMT4">
                  <p:embed/>
                </p:oleObj>
              </mc:Choice>
              <mc:Fallback>
                <p:oleObj name="Equation" r:id="rId5" imgW="736560" imgH="291960" progId="Equation.DSMT4">
                  <p:embed/>
                  <p:pic>
                    <p:nvPicPr>
                      <p:cNvPr id="0" name="Picture 5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32229" y="2741614"/>
                        <a:ext cx="1482725" cy="601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298932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pPr algn="just">
              <a:buClr>
                <a:srgbClr val="34495E"/>
              </a:buClr>
            </a:pPr>
            <a:r>
              <a:rPr lang="en-US" b="1" dirty="0"/>
              <a:t>Độ cứng </a:t>
            </a:r>
            <a:r>
              <a:rPr lang="en-US" dirty="0"/>
              <a:t>là khả năng của chi tiết máy chống lại biến dạng đàn hồi khi chịu tải</a:t>
            </a:r>
          </a:p>
          <a:p>
            <a:pPr algn="just">
              <a:buClr>
                <a:srgbClr val="34495E"/>
              </a:buClr>
            </a:pPr>
            <a:r>
              <a:rPr lang="en-US" dirty="0"/>
              <a:t>Chi tiết máy được coi là không đủ độ cứng, khi lượng biến dạng đàn hồi của nó vượt quá giá trị cho phép</a:t>
            </a:r>
          </a:p>
          <a:p>
            <a:pPr algn="just">
              <a:buClr>
                <a:srgbClr val="34495E"/>
              </a:buClr>
            </a:pPr>
            <a:r>
              <a:rPr lang="en-US" dirty="0"/>
              <a:t>Độ cứng là chỉ tiêu quan trọng đánh giá khả năng làm việc của chi tiết máy</a:t>
            </a:r>
          </a:p>
          <a:p>
            <a:pPr lvl="1" algn="just">
              <a:buClr>
                <a:srgbClr val="34495E"/>
              </a:buClr>
            </a:pPr>
            <a:r>
              <a:rPr lang="en-US" dirty="0"/>
              <a:t>Một số CTM tính thiết kế theo độ cứng</a:t>
            </a:r>
          </a:p>
          <a:p>
            <a:pPr lvl="1" algn="just">
              <a:buClr>
                <a:srgbClr val="34495E"/>
              </a:buClr>
            </a:pPr>
            <a:r>
              <a:rPr lang="en-US" dirty="0"/>
              <a:t>Một số CTM được tăng kích thước khá nhiều sau khi tính bền nhằm đạt độ cứng yêu cầu</a:t>
            </a:r>
          </a:p>
          <a:p>
            <a:pPr lvl="2" algn="just">
              <a:buClr>
                <a:srgbClr val="34495E"/>
              </a:buClr>
            </a:pPr>
            <a:endParaRPr lang="en-US" dirty="0"/>
          </a:p>
          <a:p>
            <a:pPr lvl="2" algn="just">
              <a:buClr>
                <a:srgbClr val="34495E"/>
              </a:buClr>
            </a:pPr>
            <a:endParaRPr lang="en-US" dirty="0"/>
          </a:p>
        </p:txBody>
      </p:sp>
      <p:sp>
        <p:nvSpPr>
          <p:cNvPr id="2" name="Title 1"/>
          <p:cNvSpPr>
            <a:spLocks noGrp="1"/>
          </p:cNvSpPr>
          <p:nvPr>
            <p:ph type="title"/>
          </p:nvPr>
        </p:nvSpPr>
        <p:spPr/>
        <p:txBody>
          <a:bodyPr/>
          <a:lstStyle/>
          <a:p>
            <a:r>
              <a:rPr lang="en-US" dirty="0"/>
              <a:t>Chỉ tiêu độ cứng</a:t>
            </a:r>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spTree>
    <p:extLst>
      <p:ext uri="{BB962C8B-B14F-4D97-AF65-F5344CB8AC3E}">
        <p14:creationId xmlns:p14="http://schemas.microsoft.com/office/powerpoint/2010/main" val="36434006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pPr algn="just">
              <a:buClr>
                <a:srgbClr val="34495E"/>
              </a:buClr>
            </a:pPr>
            <a:r>
              <a:rPr lang="en-US" dirty="0"/>
              <a:t>Nếu chi tiết máy không đủ độ cứng:</a:t>
            </a:r>
          </a:p>
          <a:p>
            <a:pPr lvl="1" algn="just">
              <a:buClr>
                <a:srgbClr val="34495E"/>
              </a:buClr>
            </a:pPr>
            <a:r>
              <a:rPr lang="en-US" dirty="0"/>
              <a:t>Độ chính xác làm việc giảm, có thể làm giảm độ chính xác của toàn máy</a:t>
            </a:r>
          </a:p>
          <a:p>
            <a:pPr lvl="1" algn="just">
              <a:buClr>
                <a:srgbClr val="34495E"/>
              </a:buClr>
            </a:pPr>
            <a:r>
              <a:rPr lang="en-US" dirty="0"/>
              <a:t>Có thể gây kẹt, không làm việc được</a:t>
            </a:r>
          </a:p>
          <a:p>
            <a:pPr lvl="1" algn="just">
              <a:buClr>
                <a:srgbClr val="34495E"/>
              </a:buClr>
            </a:pPr>
            <a:r>
              <a:rPr lang="en-US" dirty="0"/>
              <a:t>Gây hoặc tăng tải trọng phụ trong máy</a:t>
            </a:r>
          </a:p>
          <a:p>
            <a:pPr lvl="1" algn="just">
              <a:buClr>
                <a:srgbClr val="34495E"/>
              </a:buClr>
            </a:pPr>
            <a:r>
              <a:rPr lang="en-US" dirty="0"/>
              <a:t>Ảnh hưởng xấu đến các chi tiết máy liên quan</a:t>
            </a:r>
          </a:p>
          <a:p>
            <a:pPr marL="1036638" lvl="1" indent="0" algn="just">
              <a:buClr>
                <a:srgbClr val="34495E"/>
              </a:buClr>
              <a:buNone/>
            </a:pPr>
            <a:r>
              <a:rPr lang="en-US" sz="2200" dirty="0"/>
              <a:t>Ví dụ: Trục không đủ độ cứng làm tăng tập trung tải trọng cho bánh răng lắp trên nó và bánh răng ăn khớp với bánh răng đó.</a:t>
            </a:r>
          </a:p>
          <a:p>
            <a:pPr lvl="2" algn="just">
              <a:buClr>
                <a:srgbClr val="34495E"/>
              </a:buClr>
            </a:pPr>
            <a:endParaRPr lang="en-US" dirty="0"/>
          </a:p>
          <a:p>
            <a:pPr lvl="2" algn="just">
              <a:buClr>
                <a:srgbClr val="34495E"/>
              </a:buClr>
            </a:pPr>
            <a:endParaRPr lang="en-US" dirty="0"/>
          </a:p>
        </p:txBody>
      </p:sp>
      <p:sp>
        <p:nvSpPr>
          <p:cNvPr id="2" name="Title 1"/>
          <p:cNvSpPr>
            <a:spLocks noGrp="1"/>
          </p:cNvSpPr>
          <p:nvPr>
            <p:ph type="title"/>
          </p:nvPr>
        </p:nvSpPr>
        <p:spPr/>
        <p:txBody>
          <a:bodyPr/>
          <a:lstStyle/>
          <a:p>
            <a:r>
              <a:rPr lang="en-US" dirty="0"/>
              <a:t>Chỉ tiêu độ cứng</a:t>
            </a:r>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spTree>
    <p:extLst>
      <p:ext uri="{BB962C8B-B14F-4D97-AF65-F5344CB8AC3E}">
        <p14:creationId xmlns:p14="http://schemas.microsoft.com/office/powerpoint/2010/main" val="32049512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r>
              <a:rPr lang="en-US" dirty="0"/>
              <a:t>Độ cứng thể tích:</a:t>
            </a:r>
          </a:p>
          <a:p>
            <a:pPr lvl="1"/>
            <a:r>
              <a:rPr lang="en-US" dirty="0"/>
              <a:t>Biến dạng đàn hồi thể tích của CTM phải nhỏ hơn giá trị cho phép</a:t>
            </a:r>
          </a:p>
          <a:p>
            <a:pPr lvl="1"/>
            <a:r>
              <a:rPr lang="en-US" dirty="0"/>
              <a:t>Biến dạng đàn hồi thể tích của CTM xác định từ các phương trình tính chuyển vị (SBVL)</a:t>
            </a:r>
          </a:p>
          <a:p>
            <a:pPr lvl="1"/>
            <a:r>
              <a:rPr lang="en-US" dirty="0"/>
              <a:t>Biến dạng đàn hồi thể tích cho phép xác định bằng thực nghiệm</a:t>
            </a:r>
          </a:p>
          <a:p>
            <a:r>
              <a:rPr lang="en-US" dirty="0"/>
              <a:t>Độ cứng tiếp xúc:</a:t>
            </a:r>
          </a:p>
          <a:p>
            <a:pPr lvl="1"/>
            <a:r>
              <a:rPr lang="en-US" dirty="0"/>
              <a:t>Khi tiếp xúc nhỏ: tính theo lí thuyết Héc-</a:t>
            </a:r>
            <a:r>
              <a:rPr lang="en-US" dirty="0" err="1"/>
              <a:t>Bêliaép</a:t>
            </a:r>
            <a:endParaRPr lang="en-US" dirty="0"/>
          </a:p>
          <a:p>
            <a:pPr lvl="1"/>
            <a:r>
              <a:rPr lang="en-US" dirty="0"/>
              <a:t>Khi tiếp xúc mặt: tính theo các công thức thực nghiệm</a:t>
            </a:r>
          </a:p>
        </p:txBody>
      </p:sp>
      <p:sp>
        <p:nvSpPr>
          <p:cNvPr id="2" name="Title 1"/>
          <p:cNvSpPr>
            <a:spLocks noGrp="1"/>
          </p:cNvSpPr>
          <p:nvPr>
            <p:ph type="title"/>
          </p:nvPr>
        </p:nvSpPr>
        <p:spPr/>
        <p:txBody>
          <a:bodyPr/>
          <a:lstStyle/>
          <a:p>
            <a:r>
              <a:rPr lang="en-US" dirty="0"/>
              <a:t>Chỉ tiêu độ cứng</a:t>
            </a:r>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sp>
        <p:nvSpPr>
          <p:cNvPr id="6" name="TextBox 5"/>
          <p:cNvSpPr txBox="1"/>
          <p:nvPr/>
        </p:nvSpPr>
        <p:spPr>
          <a:xfrm>
            <a:off x="990604" y="533402"/>
            <a:ext cx="7696207" cy="461665"/>
          </a:xfrm>
          <a:prstGeom prst="rect">
            <a:avLst/>
          </a:prstGeom>
          <a:noFill/>
        </p:spPr>
        <p:txBody>
          <a:bodyPr wrap="square" rtlCol="0">
            <a:spAutoFit/>
          </a:bodyPr>
          <a:lstStyle/>
          <a:p>
            <a:r>
              <a:rPr lang="en-GB" sz="2400" dirty="0">
                <a:solidFill>
                  <a:srgbClr val="16A085"/>
                </a:solidFill>
                <a:latin typeface="Segoe UI" pitchFamily="34" charset="0"/>
                <a:cs typeface="Segoe UI" pitchFamily="34" charset="0"/>
              </a:rPr>
              <a:t>Phương pháp tính độ cứng</a:t>
            </a:r>
          </a:p>
        </p:txBody>
      </p:sp>
    </p:spTree>
    <p:extLst>
      <p:ext uri="{BB962C8B-B14F-4D97-AF65-F5344CB8AC3E}">
        <p14:creationId xmlns:p14="http://schemas.microsoft.com/office/powerpoint/2010/main" val="15934311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r>
              <a:rPr lang="en-US" dirty="0"/>
              <a:t>Chọn tiết diện chịu lực hợp lý, nên dùng tiết diện rỗng</a:t>
            </a:r>
          </a:p>
          <a:p>
            <a:r>
              <a:rPr lang="en-US" dirty="0"/>
              <a:t>Giảm chiều dài và/hoặc tăng </a:t>
            </a:r>
            <a:r>
              <a:rPr lang="en-US" dirty="0" err="1"/>
              <a:t>mômen</a:t>
            </a:r>
            <a:r>
              <a:rPr lang="en-US" dirty="0"/>
              <a:t> chống uốn</a:t>
            </a:r>
          </a:p>
          <a:p>
            <a:r>
              <a:rPr lang="en-US" dirty="0"/>
              <a:t>Sử dụng gối đỡ phụ, gân tăng cứng nếu có thể</a:t>
            </a:r>
          </a:p>
          <a:p>
            <a:r>
              <a:rPr lang="en-US" dirty="0"/>
              <a:t>Khi cần tăng kích thước để đủ cứng, nên chọn vật liệu có cơ tính thấp sẽ tránh được thừa bền</a:t>
            </a:r>
          </a:p>
        </p:txBody>
      </p:sp>
      <p:sp>
        <p:nvSpPr>
          <p:cNvPr id="2" name="Title 1"/>
          <p:cNvSpPr>
            <a:spLocks noGrp="1"/>
          </p:cNvSpPr>
          <p:nvPr>
            <p:ph type="title"/>
          </p:nvPr>
        </p:nvSpPr>
        <p:spPr/>
        <p:txBody>
          <a:bodyPr/>
          <a:lstStyle/>
          <a:p>
            <a:r>
              <a:rPr lang="en-US" dirty="0"/>
              <a:t>Chỉ tiêu độ cứng</a:t>
            </a:r>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sp>
        <p:nvSpPr>
          <p:cNvPr id="6" name="TextBox 5"/>
          <p:cNvSpPr txBox="1"/>
          <p:nvPr/>
        </p:nvSpPr>
        <p:spPr>
          <a:xfrm>
            <a:off x="990604" y="533402"/>
            <a:ext cx="7696207" cy="461665"/>
          </a:xfrm>
          <a:prstGeom prst="rect">
            <a:avLst/>
          </a:prstGeom>
          <a:noFill/>
        </p:spPr>
        <p:txBody>
          <a:bodyPr wrap="square" rtlCol="0">
            <a:spAutoFit/>
          </a:bodyPr>
          <a:lstStyle/>
          <a:p>
            <a:r>
              <a:rPr lang="en-GB" sz="2400" dirty="0">
                <a:solidFill>
                  <a:srgbClr val="16A085"/>
                </a:solidFill>
                <a:latin typeface="Segoe UI" pitchFamily="34" charset="0"/>
                <a:cs typeface="Segoe UI" pitchFamily="34" charset="0"/>
              </a:rPr>
              <a:t>Phương pháp nâng cao độ cứng</a:t>
            </a:r>
          </a:p>
        </p:txBody>
      </p:sp>
    </p:spTree>
    <p:extLst>
      <p:ext uri="{BB962C8B-B14F-4D97-AF65-F5344CB8AC3E}">
        <p14:creationId xmlns:p14="http://schemas.microsoft.com/office/powerpoint/2010/main" val="170759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2"/>
          <p:cNvSpPr>
            <a:spLocks noGrp="1"/>
          </p:cNvSpPr>
          <p:nvPr>
            <p:ph sz="quarter" idx="13"/>
          </p:nvPr>
        </p:nvSpPr>
        <p:spPr/>
        <p:txBody>
          <a:bodyPr>
            <a:normAutofit/>
          </a:bodyPr>
          <a:lstStyle/>
          <a:p>
            <a:r>
              <a:rPr lang="vi-VN" b="1" dirty="0"/>
              <a:t>Bộ phận máy:</a:t>
            </a:r>
            <a:r>
              <a:rPr lang="vi-VN" dirty="0"/>
              <a:t> một phần của máy có chức năng nhất định phục vụ cho chức năng chung của máy.</a:t>
            </a:r>
          </a:p>
          <a:p>
            <a:r>
              <a:rPr lang="vi-VN" b="1" dirty="0"/>
              <a:t>Chi tiết máy: </a:t>
            </a:r>
            <a:r>
              <a:rPr lang="vi-VN" dirty="0"/>
              <a:t>phần tử của máy có cấu tạo độc lập, hoàn chỉnh, kh</a:t>
            </a:r>
            <a:r>
              <a:rPr lang="en-US" dirty="0"/>
              <a:t>ông thể tháo rời nhỏ hơn được nữa</a:t>
            </a:r>
            <a:r>
              <a:rPr lang="vi-VN" dirty="0"/>
              <a:t>.</a:t>
            </a:r>
          </a:p>
          <a:p>
            <a:pPr marL="0" indent="347663">
              <a:buNone/>
            </a:pPr>
            <a:r>
              <a:rPr lang="vi-VN" dirty="0"/>
              <a:t>Chia thành 2 nhóm lớn:</a:t>
            </a:r>
          </a:p>
          <a:p>
            <a:pPr lvl="1"/>
            <a:r>
              <a:rPr lang="vi-VN" dirty="0"/>
              <a:t>Nhóm công dụng chung</a:t>
            </a:r>
            <a:r>
              <a:rPr lang="en-US" dirty="0"/>
              <a:t>: có hầu hết trong các máy (</a:t>
            </a:r>
            <a:r>
              <a:rPr lang="en-US" dirty="0" err="1"/>
              <a:t>bulông</a:t>
            </a:r>
            <a:r>
              <a:rPr lang="en-US" dirty="0"/>
              <a:t>, trục truyền, bánh răng, ổ lăn…)</a:t>
            </a:r>
            <a:endParaRPr lang="vi-VN" dirty="0"/>
          </a:p>
          <a:p>
            <a:pPr lvl="1"/>
            <a:r>
              <a:rPr lang="vi-VN" dirty="0"/>
              <a:t>Nhóm công dụng riêng</a:t>
            </a:r>
            <a:r>
              <a:rPr lang="en-US" dirty="0"/>
              <a:t>: chỉ gặp trong một hoặc vài máy (trục chính máy công cụ, pit-tông, trục khuỷu, cam…)</a:t>
            </a:r>
            <a:endParaRPr lang="vi-VN" dirty="0"/>
          </a:p>
          <a:p>
            <a:endParaRPr lang="vi-VN" dirty="0"/>
          </a:p>
          <a:p>
            <a:endParaRPr lang="en-US" dirty="0"/>
          </a:p>
        </p:txBody>
      </p:sp>
      <p:sp>
        <p:nvSpPr>
          <p:cNvPr id="24" name="Title 23"/>
          <p:cNvSpPr>
            <a:spLocks noGrp="1"/>
          </p:cNvSpPr>
          <p:nvPr>
            <p:ph type="title"/>
          </p:nvPr>
        </p:nvSpPr>
        <p:spPr/>
        <p:txBody>
          <a:bodyPr/>
          <a:lstStyle/>
          <a:p>
            <a:r>
              <a:rPr lang="en-US" dirty="0"/>
              <a:t>Các khái niệm cơ bản</a:t>
            </a:r>
          </a:p>
        </p:txBody>
      </p:sp>
      <p:cxnSp>
        <p:nvCxnSpPr>
          <p:cNvPr id="9" name="Straight Connector 8"/>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spTree>
    <p:extLst>
      <p:ext uri="{BB962C8B-B14F-4D97-AF65-F5344CB8AC3E}">
        <p14:creationId xmlns:p14="http://schemas.microsoft.com/office/powerpoint/2010/main" val="40121402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r>
              <a:rPr lang="en-US" b="1" dirty="0"/>
              <a:t>Mòn</a:t>
            </a:r>
            <a:r>
              <a:rPr lang="en-US" dirty="0"/>
              <a:t> xảy ra khi 2 vật thể </a:t>
            </a:r>
            <a:r>
              <a:rPr lang="en-US" u="sng" dirty="0"/>
              <a:t>tiếp xúc dưới áp lực, trượt tương đối</a:t>
            </a:r>
            <a:r>
              <a:rPr lang="en-US" dirty="0"/>
              <a:t> với nhau. </a:t>
            </a:r>
          </a:p>
          <a:p>
            <a:r>
              <a:rPr lang="en-US" b="1" dirty="0"/>
              <a:t>Độ chịu mài mòn </a:t>
            </a:r>
            <a:r>
              <a:rPr lang="en-US" dirty="0"/>
              <a:t>là khả năng chi tiết máy có thể làm việc trong thời gian yêu cầu mà không bị mòn quá mức cho phép</a:t>
            </a:r>
          </a:p>
        </p:txBody>
      </p:sp>
      <p:sp>
        <p:nvSpPr>
          <p:cNvPr id="2" name="Title 1"/>
          <p:cNvSpPr>
            <a:spLocks noGrp="1"/>
          </p:cNvSpPr>
          <p:nvPr>
            <p:ph type="title"/>
          </p:nvPr>
        </p:nvSpPr>
        <p:spPr/>
        <p:txBody>
          <a:bodyPr/>
          <a:lstStyle/>
          <a:p>
            <a:r>
              <a:rPr lang="en-US" dirty="0"/>
              <a:t>Độ chịu mài mòn</a:t>
            </a:r>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spTree>
    <p:extLst>
      <p:ext uri="{BB962C8B-B14F-4D97-AF65-F5344CB8AC3E}">
        <p14:creationId xmlns:p14="http://schemas.microsoft.com/office/powerpoint/2010/main" val="35391716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r>
              <a:rPr lang="en-US" dirty="0"/>
              <a:t>Làm giảm độ chính xác của máy, dụng cụ đo</a:t>
            </a:r>
          </a:p>
          <a:p>
            <a:r>
              <a:rPr lang="en-US" dirty="0"/>
              <a:t>Làm giảm hiệu suất của máy, ví dụ: động cơ</a:t>
            </a:r>
          </a:p>
          <a:p>
            <a:r>
              <a:rPr lang="en-US" dirty="0"/>
              <a:t>Làm tăng khe hở trong các mối ghép động, dẫn đến tiếng ồn, gây tải động phụ</a:t>
            </a:r>
          </a:p>
          <a:p>
            <a:r>
              <a:rPr lang="en-US" dirty="0"/>
              <a:t>Làm mất lớp bề mặt có cơ tính tốt – đẩy nhanh quá trình mòn</a:t>
            </a:r>
          </a:p>
          <a:p>
            <a:r>
              <a:rPr lang="en-US" dirty="0"/>
              <a:t>Nhiều chi tiết máy hết khả năng phục vụ do quá mòn</a:t>
            </a:r>
          </a:p>
        </p:txBody>
      </p:sp>
      <p:sp>
        <p:nvSpPr>
          <p:cNvPr id="2" name="Title 1"/>
          <p:cNvSpPr>
            <a:spLocks noGrp="1"/>
          </p:cNvSpPr>
          <p:nvPr>
            <p:ph type="title"/>
          </p:nvPr>
        </p:nvSpPr>
        <p:spPr/>
        <p:txBody>
          <a:bodyPr/>
          <a:lstStyle/>
          <a:p>
            <a:r>
              <a:rPr lang="en-US" dirty="0"/>
              <a:t>Độ chịu mài mòn</a:t>
            </a:r>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sp>
        <p:nvSpPr>
          <p:cNvPr id="6" name="TextBox 5"/>
          <p:cNvSpPr txBox="1"/>
          <p:nvPr/>
        </p:nvSpPr>
        <p:spPr>
          <a:xfrm>
            <a:off x="990604" y="533402"/>
            <a:ext cx="7696207" cy="461665"/>
          </a:xfrm>
          <a:prstGeom prst="rect">
            <a:avLst/>
          </a:prstGeom>
          <a:noFill/>
        </p:spPr>
        <p:txBody>
          <a:bodyPr wrap="square" rtlCol="0">
            <a:spAutoFit/>
          </a:bodyPr>
          <a:lstStyle/>
          <a:p>
            <a:r>
              <a:rPr lang="en-GB" sz="2400" dirty="0">
                <a:solidFill>
                  <a:srgbClr val="16A085"/>
                </a:solidFill>
                <a:latin typeface="Segoe UI" pitchFamily="34" charset="0"/>
                <a:cs typeface="Segoe UI" pitchFamily="34" charset="0"/>
              </a:rPr>
              <a:t>Tác hại của mòn</a:t>
            </a:r>
          </a:p>
        </p:txBody>
      </p:sp>
    </p:spTree>
    <p:extLst>
      <p:ext uri="{BB962C8B-B14F-4D97-AF65-F5344CB8AC3E}">
        <p14:creationId xmlns:p14="http://schemas.microsoft.com/office/powerpoint/2010/main" val="8359445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marL="0" indent="0">
              <a:buNone/>
            </a:pPr>
            <a:r>
              <a:rPr lang="en-US" dirty="0"/>
              <a:t>Quá trình mòn diễn ra qua 3 giai đoạn:</a:t>
            </a:r>
          </a:p>
          <a:p>
            <a:pPr marL="0" indent="0" algn="ctr">
              <a:buNone/>
            </a:pPr>
            <a:r>
              <a:rPr lang="en-US" dirty="0"/>
              <a:t>Chạy rà	Bình ổn 	Khốc liệt</a:t>
            </a:r>
          </a:p>
        </p:txBody>
      </p:sp>
      <p:sp>
        <p:nvSpPr>
          <p:cNvPr id="2" name="Title 1"/>
          <p:cNvSpPr>
            <a:spLocks noGrp="1"/>
          </p:cNvSpPr>
          <p:nvPr>
            <p:ph type="title"/>
          </p:nvPr>
        </p:nvSpPr>
        <p:spPr/>
        <p:txBody>
          <a:bodyPr/>
          <a:lstStyle/>
          <a:p>
            <a:r>
              <a:rPr lang="en-US" dirty="0"/>
              <a:t>Độ chịu mài mòn</a:t>
            </a:r>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sp>
        <p:nvSpPr>
          <p:cNvPr id="6" name="TextBox 5"/>
          <p:cNvSpPr txBox="1"/>
          <p:nvPr/>
        </p:nvSpPr>
        <p:spPr>
          <a:xfrm>
            <a:off x="990604" y="533402"/>
            <a:ext cx="7696207" cy="461665"/>
          </a:xfrm>
          <a:prstGeom prst="rect">
            <a:avLst/>
          </a:prstGeom>
          <a:noFill/>
        </p:spPr>
        <p:txBody>
          <a:bodyPr wrap="square" rtlCol="0">
            <a:spAutoFit/>
          </a:bodyPr>
          <a:lstStyle/>
          <a:p>
            <a:r>
              <a:rPr lang="en-GB" sz="2400" dirty="0">
                <a:solidFill>
                  <a:srgbClr val="16A085"/>
                </a:solidFill>
                <a:latin typeface="Segoe UI" pitchFamily="34" charset="0"/>
                <a:cs typeface="Segoe UI" pitchFamily="34" charset="0"/>
              </a:rPr>
              <a:t>Diễn biến của quá trình mòn</a:t>
            </a:r>
          </a:p>
        </p:txBody>
      </p:sp>
      <p:sp>
        <p:nvSpPr>
          <p:cNvPr id="3" name="Right Arrow 2"/>
          <p:cNvSpPr/>
          <p:nvPr/>
        </p:nvSpPr>
        <p:spPr>
          <a:xfrm>
            <a:off x="3505200" y="1892808"/>
            <a:ext cx="304800" cy="228600"/>
          </a:xfrm>
          <a:prstGeom prst="rightArrow">
            <a:avLst/>
          </a:prstGeom>
          <a:solidFill>
            <a:srgbClr val="16A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5334000" y="1892808"/>
            <a:ext cx="304800" cy="228600"/>
          </a:xfrm>
          <a:prstGeom prst="rightArrow">
            <a:avLst/>
          </a:prstGeom>
          <a:solidFill>
            <a:srgbClr val="16A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p:cNvPicPr>
            <a:picLocks noChangeAspect="1" noChangeArrowheads="1"/>
          </p:cNvPicPr>
          <p:nvPr/>
        </p:nvPicPr>
        <p:blipFill rotWithShape="1">
          <a:blip r:embed="rId3"/>
          <a:srcRect l="20580" t="29800" r="22134"/>
          <a:stretch/>
        </p:blipFill>
        <p:spPr bwMode="auto">
          <a:xfrm>
            <a:off x="955174" y="2474685"/>
            <a:ext cx="5268685" cy="3773715"/>
          </a:xfrm>
          <a:prstGeom prst="rect">
            <a:avLst/>
          </a:prstGeom>
          <a:noFill/>
          <a:ln w="9525">
            <a:noFill/>
            <a:miter lim="800000"/>
            <a:headEnd/>
            <a:tailEnd/>
          </a:ln>
          <a:effectLst/>
        </p:spPr>
      </p:pic>
      <p:sp>
        <p:nvSpPr>
          <p:cNvPr id="10" name="TextBox 9"/>
          <p:cNvSpPr txBox="1"/>
          <p:nvPr/>
        </p:nvSpPr>
        <p:spPr>
          <a:xfrm>
            <a:off x="6516216" y="3095538"/>
            <a:ext cx="2520280" cy="1200329"/>
          </a:xfrm>
          <a:prstGeom prst="rect">
            <a:avLst/>
          </a:prstGeom>
          <a:noFill/>
        </p:spPr>
        <p:txBody>
          <a:bodyPr wrap="square" rtlCol="0">
            <a:spAutoFit/>
          </a:bodyPr>
          <a:lstStyle/>
          <a:p>
            <a:pPr>
              <a:lnSpc>
                <a:spcPct val="150000"/>
              </a:lnSpc>
            </a:pPr>
            <a:r>
              <a:rPr lang="en-US" sz="2400">
                <a:latin typeface="Segoe UI Light" panose="020B0502040204020203" pitchFamily="34" charset="0"/>
              </a:rPr>
              <a:t>1 – Lượng mòn</a:t>
            </a:r>
          </a:p>
          <a:p>
            <a:pPr>
              <a:lnSpc>
                <a:spcPct val="150000"/>
              </a:lnSpc>
            </a:pPr>
            <a:r>
              <a:rPr lang="en-US" sz="2400">
                <a:latin typeface="Segoe UI Light" panose="020B0502040204020203" pitchFamily="34" charset="0"/>
              </a:rPr>
              <a:t>2 – Tốc độ mòn</a:t>
            </a:r>
            <a:endParaRPr lang="en-US">
              <a:latin typeface="Segoe UI Light" panose="020B0502040204020203" pitchFamily="34" charset="0"/>
            </a:endParaRPr>
          </a:p>
        </p:txBody>
      </p:sp>
    </p:spTree>
    <p:extLst>
      <p:ext uri="{BB962C8B-B14F-4D97-AF65-F5344CB8AC3E}">
        <p14:creationId xmlns:p14="http://schemas.microsoft.com/office/powerpoint/2010/main" val="30711353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457200" y="1143000"/>
            <a:ext cx="5791200" cy="5105400"/>
          </a:xfrm>
        </p:spPr>
        <p:txBody>
          <a:bodyPr/>
          <a:lstStyle/>
          <a:p>
            <a:r>
              <a:rPr lang="en-US" dirty="0"/>
              <a:t>Giai đoạn 1: Chạy rà</a:t>
            </a:r>
          </a:p>
          <a:p>
            <a:pPr lvl="1"/>
            <a:r>
              <a:rPr lang="en-US" dirty="0"/>
              <a:t>San bằng các nhấp nhô bề mặt sau gia công</a:t>
            </a:r>
          </a:p>
          <a:p>
            <a:pPr lvl="1"/>
            <a:r>
              <a:rPr lang="en-US" dirty="0"/>
              <a:t>Lượng mòn tăng nhanh</a:t>
            </a:r>
          </a:p>
          <a:p>
            <a:pPr lvl="1"/>
            <a:r>
              <a:rPr lang="en-US" dirty="0"/>
              <a:t>Tốc độ mòn giảm nhanh</a:t>
            </a:r>
          </a:p>
          <a:p>
            <a:pPr lvl="1"/>
            <a:r>
              <a:rPr lang="en-US" dirty="0"/>
              <a:t>Cần đặt </a:t>
            </a:r>
            <a:r>
              <a:rPr lang="en-US"/>
              <a:t>tải nhẹ, </a:t>
            </a:r>
            <a:r>
              <a:rPr lang="en-US" dirty="0"/>
              <a:t>bôi trơn, làm mát tốt</a:t>
            </a:r>
          </a:p>
        </p:txBody>
      </p:sp>
      <p:sp>
        <p:nvSpPr>
          <p:cNvPr id="2" name="Title 1"/>
          <p:cNvSpPr>
            <a:spLocks noGrp="1"/>
          </p:cNvSpPr>
          <p:nvPr>
            <p:ph type="title"/>
          </p:nvPr>
        </p:nvSpPr>
        <p:spPr/>
        <p:txBody>
          <a:bodyPr/>
          <a:lstStyle/>
          <a:p>
            <a:r>
              <a:rPr lang="en-US" dirty="0"/>
              <a:t>Độ chịu mài mòn</a:t>
            </a:r>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sp>
        <p:nvSpPr>
          <p:cNvPr id="6" name="TextBox 5"/>
          <p:cNvSpPr txBox="1"/>
          <p:nvPr/>
        </p:nvSpPr>
        <p:spPr>
          <a:xfrm>
            <a:off x="990604" y="533402"/>
            <a:ext cx="7696207" cy="461665"/>
          </a:xfrm>
          <a:prstGeom prst="rect">
            <a:avLst/>
          </a:prstGeom>
          <a:noFill/>
        </p:spPr>
        <p:txBody>
          <a:bodyPr wrap="square" rtlCol="0">
            <a:spAutoFit/>
          </a:bodyPr>
          <a:lstStyle/>
          <a:p>
            <a:r>
              <a:rPr lang="en-GB" sz="2400" dirty="0">
                <a:solidFill>
                  <a:srgbClr val="16A085"/>
                </a:solidFill>
                <a:latin typeface="Segoe UI" pitchFamily="34" charset="0"/>
                <a:cs typeface="Segoe UI" pitchFamily="34" charset="0"/>
              </a:rPr>
              <a:t>Diễn biến của quá trình mòn</a:t>
            </a:r>
          </a:p>
        </p:txBody>
      </p:sp>
      <p:pic>
        <p:nvPicPr>
          <p:cNvPr id="10" name="Picture 2"/>
          <p:cNvPicPr>
            <a:picLocks noChangeAspect="1" noChangeArrowheads="1"/>
          </p:cNvPicPr>
          <p:nvPr/>
        </p:nvPicPr>
        <p:blipFill rotWithShape="1">
          <a:blip r:embed="rId3"/>
          <a:srcRect l="77075"/>
          <a:stretch/>
        </p:blipFill>
        <p:spPr bwMode="auto">
          <a:xfrm>
            <a:off x="6662057" y="1676400"/>
            <a:ext cx="1845552" cy="3962400"/>
          </a:xfrm>
          <a:prstGeom prst="rect">
            <a:avLst/>
          </a:prstGeom>
          <a:noFill/>
          <a:ln w="9525">
            <a:noFill/>
            <a:miter lim="800000"/>
            <a:headEnd/>
            <a:tailEnd/>
          </a:ln>
          <a:effectLst/>
        </p:spPr>
      </p:pic>
    </p:spTree>
    <p:extLst>
      <p:ext uri="{BB962C8B-B14F-4D97-AF65-F5344CB8AC3E}">
        <p14:creationId xmlns:p14="http://schemas.microsoft.com/office/powerpoint/2010/main" val="12223264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r>
              <a:rPr lang="en-US" dirty="0"/>
              <a:t>Giai đoạn 2: Mòn ổn định</a:t>
            </a:r>
          </a:p>
          <a:p>
            <a:pPr lvl="1"/>
            <a:r>
              <a:rPr lang="en-US" dirty="0"/>
              <a:t>Lượng mòn tăng chậm, tỉ lệ bậc nhất</a:t>
            </a:r>
          </a:p>
          <a:p>
            <a:pPr lvl="1"/>
            <a:r>
              <a:rPr lang="en-US" dirty="0"/>
              <a:t>Tốc độ mòn nhỏ, gần như hằng số</a:t>
            </a:r>
          </a:p>
          <a:p>
            <a:pPr lvl="1"/>
            <a:endParaRPr lang="en-US" sz="6000" dirty="0"/>
          </a:p>
          <a:p>
            <a:pPr lvl="1"/>
            <a:r>
              <a:rPr lang="en-US" dirty="0"/>
              <a:t>Thời gian kéo dài của quá trình chính là tuổi thọ mòn của chi tiết máy</a:t>
            </a:r>
          </a:p>
        </p:txBody>
      </p:sp>
      <p:sp>
        <p:nvSpPr>
          <p:cNvPr id="2" name="Title 1"/>
          <p:cNvSpPr>
            <a:spLocks noGrp="1"/>
          </p:cNvSpPr>
          <p:nvPr>
            <p:ph type="title"/>
          </p:nvPr>
        </p:nvSpPr>
        <p:spPr/>
        <p:txBody>
          <a:bodyPr/>
          <a:lstStyle/>
          <a:p>
            <a:r>
              <a:rPr lang="en-US" dirty="0"/>
              <a:t>Độ chịu mài mòn</a:t>
            </a:r>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sp>
        <p:nvSpPr>
          <p:cNvPr id="6" name="TextBox 5"/>
          <p:cNvSpPr txBox="1"/>
          <p:nvPr/>
        </p:nvSpPr>
        <p:spPr>
          <a:xfrm>
            <a:off x="990604" y="533402"/>
            <a:ext cx="7696207" cy="461665"/>
          </a:xfrm>
          <a:prstGeom prst="rect">
            <a:avLst/>
          </a:prstGeom>
          <a:noFill/>
        </p:spPr>
        <p:txBody>
          <a:bodyPr wrap="square" rtlCol="0">
            <a:spAutoFit/>
          </a:bodyPr>
          <a:lstStyle/>
          <a:p>
            <a:r>
              <a:rPr lang="en-GB" sz="2400" dirty="0">
                <a:solidFill>
                  <a:srgbClr val="16A085"/>
                </a:solidFill>
                <a:latin typeface="Segoe UI" pitchFamily="34" charset="0"/>
                <a:cs typeface="Segoe UI" pitchFamily="34" charset="0"/>
              </a:rPr>
              <a:t>Diễn biến của quá trình mòn</a:t>
            </a:r>
          </a:p>
        </p:txBody>
      </p:sp>
      <p:graphicFrame>
        <p:nvGraphicFramePr>
          <p:cNvPr id="8" name="Object 7"/>
          <p:cNvGraphicFramePr>
            <a:graphicFrameLocks noChangeAspect="1"/>
          </p:cNvGraphicFramePr>
          <p:nvPr>
            <p:extLst>
              <p:ext uri="{D42A27DB-BD31-4B8C-83A1-F6EECF244321}">
                <p14:modId xmlns:p14="http://schemas.microsoft.com/office/powerpoint/2010/main" val="4093324396"/>
              </p:ext>
            </p:extLst>
          </p:nvPr>
        </p:nvGraphicFramePr>
        <p:xfrm>
          <a:off x="3590929" y="2743202"/>
          <a:ext cx="2124075" cy="917575"/>
        </p:xfrm>
        <a:graphic>
          <a:graphicData uri="http://schemas.openxmlformats.org/presentationml/2006/ole">
            <mc:AlternateContent xmlns:mc="http://schemas.openxmlformats.org/markup-compatibility/2006">
              <mc:Choice xmlns:v="urn:schemas-microsoft-com:vml" Requires="v">
                <p:oleObj name="Equation" r:id="rId3" imgW="1054080" imgH="444240" progId="Equation.DSMT4">
                  <p:embed/>
                </p:oleObj>
              </mc:Choice>
              <mc:Fallback>
                <p:oleObj name="Equation" r:id="rId3" imgW="1054080" imgH="444240" progId="Equation.DSMT4">
                  <p:embed/>
                  <p:pic>
                    <p:nvPicPr>
                      <p:cNvPr id="0" name="Picture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0929" y="2743202"/>
                        <a:ext cx="2124075" cy="917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263074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457200" y="1143000"/>
            <a:ext cx="5791200" cy="5105400"/>
          </a:xfrm>
        </p:spPr>
        <p:txBody>
          <a:bodyPr/>
          <a:lstStyle/>
          <a:p>
            <a:r>
              <a:rPr lang="en-US" dirty="0"/>
              <a:t>Giai đoạn 3: Mòn khốc liệt (phá hỏng)</a:t>
            </a:r>
          </a:p>
          <a:p>
            <a:pPr lvl="1"/>
            <a:r>
              <a:rPr lang="en-US" dirty="0"/>
              <a:t>Lượng mòn, tốc độ mòn đều tăng rất nhanh</a:t>
            </a:r>
          </a:p>
          <a:p>
            <a:pPr lvl="1"/>
            <a:r>
              <a:rPr lang="en-US" dirty="0"/>
              <a:t>Không nên để chi tiết máy làm việc ở giai đoạn này. Nên thay thế chi tiết máy khi nó làm việc ở cuối giai đoạn mòn ổn định</a:t>
            </a:r>
          </a:p>
        </p:txBody>
      </p:sp>
      <p:sp>
        <p:nvSpPr>
          <p:cNvPr id="2" name="Title 1"/>
          <p:cNvSpPr>
            <a:spLocks noGrp="1"/>
          </p:cNvSpPr>
          <p:nvPr>
            <p:ph type="title"/>
          </p:nvPr>
        </p:nvSpPr>
        <p:spPr/>
        <p:txBody>
          <a:bodyPr/>
          <a:lstStyle/>
          <a:p>
            <a:r>
              <a:rPr lang="en-US" dirty="0"/>
              <a:t>Độ chịu mài mòn</a:t>
            </a:r>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sp>
        <p:nvSpPr>
          <p:cNvPr id="6" name="TextBox 5"/>
          <p:cNvSpPr txBox="1"/>
          <p:nvPr/>
        </p:nvSpPr>
        <p:spPr>
          <a:xfrm>
            <a:off x="990604" y="533402"/>
            <a:ext cx="7696207" cy="461665"/>
          </a:xfrm>
          <a:prstGeom prst="rect">
            <a:avLst/>
          </a:prstGeom>
          <a:noFill/>
        </p:spPr>
        <p:txBody>
          <a:bodyPr wrap="square" rtlCol="0">
            <a:spAutoFit/>
          </a:bodyPr>
          <a:lstStyle/>
          <a:p>
            <a:r>
              <a:rPr lang="en-GB" sz="2400" dirty="0">
                <a:solidFill>
                  <a:srgbClr val="16A085"/>
                </a:solidFill>
                <a:latin typeface="Segoe UI" pitchFamily="34" charset="0"/>
                <a:cs typeface="Segoe UI" pitchFamily="34" charset="0"/>
              </a:rPr>
              <a:t>Diễn biến của quá trình mòn</a:t>
            </a:r>
          </a:p>
        </p:txBody>
      </p:sp>
      <p:pic>
        <p:nvPicPr>
          <p:cNvPr id="8" name="Picture 2"/>
          <p:cNvPicPr>
            <a:picLocks noChangeAspect="1" noChangeArrowheads="1"/>
          </p:cNvPicPr>
          <p:nvPr/>
        </p:nvPicPr>
        <p:blipFill rotWithShape="1">
          <a:blip r:embed="rId3"/>
          <a:srcRect l="82290" t="27668"/>
          <a:stretch/>
        </p:blipFill>
        <p:spPr bwMode="auto">
          <a:xfrm>
            <a:off x="7010400" y="1620495"/>
            <a:ext cx="1858832" cy="3952989"/>
          </a:xfrm>
          <a:prstGeom prst="rect">
            <a:avLst/>
          </a:prstGeom>
          <a:noFill/>
          <a:ln w="9525">
            <a:noFill/>
            <a:miter lim="800000"/>
            <a:headEnd/>
            <a:tailEnd/>
          </a:ln>
          <a:effectLst/>
        </p:spPr>
      </p:pic>
    </p:spTree>
    <p:extLst>
      <p:ext uri="{BB962C8B-B14F-4D97-AF65-F5344CB8AC3E}">
        <p14:creationId xmlns:p14="http://schemas.microsoft.com/office/powerpoint/2010/main" val="17312512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r>
              <a:rPr lang="en-US" dirty="0"/>
              <a:t>Mòn phụ thuộc chủ yếu: áp suất (ứng suất tiếp xúc), vận tốc trượt tương đối, môi trường tiếp xúc</a:t>
            </a:r>
          </a:p>
          <a:p>
            <a:pPr marL="347663" indent="0">
              <a:buNone/>
            </a:pPr>
            <a:r>
              <a:rPr lang="en-US" dirty="0"/>
              <a:t>Quan tâm đến các yếu tố này sẽ cải thiện tuổi bền mòn</a:t>
            </a:r>
          </a:p>
          <a:p>
            <a:pPr lvl="1"/>
            <a:r>
              <a:rPr lang="en-US" sz="2000" dirty="0"/>
              <a:t>Đảm bảo chế độ bôi trơn và vật liệu bôi trơn (giảm ma sát)</a:t>
            </a:r>
          </a:p>
          <a:p>
            <a:pPr lvl="1"/>
            <a:r>
              <a:rPr lang="en-US" sz="2000" dirty="0"/>
              <a:t>Chọn cặp vật liệu hợp lí (hệ số ma sát)</a:t>
            </a:r>
          </a:p>
          <a:p>
            <a:pPr lvl="1"/>
            <a:r>
              <a:rPr lang="en-US" sz="2000" dirty="0"/>
              <a:t>Cải thiện chất lượng bề mặt (giảm ma sát)</a:t>
            </a:r>
          </a:p>
        </p:txBody>
      </p:sp>
      <p:sp>
        <p:nvSpPr>
          <p:cNvPr id="2" name="Title 1"/>
          <p:cNvSpPr>
            <a:spLocks noGrp="1"/>
          </p:cNvSpPr>
          <p:nvPr>
            <p:ph type="title"/>
          </p:nvPr>
        </p:nvSpPr>
        <p:spPr/>
        <p:txBody>
          <a:bodyPr/>
          <a:lstStyle/>
          <a:p>
            <a:r>
              <a:rPr lang="en-US" dirty="0"/>
              <a:t>Độ chịu mài mòn</a:t>
            </a:r>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sp>
        <p:nvSpPr>
          <p:cNvPr id="6" name="TextBox 5"/>
          <p:cNvSpPr txBox="1"/>
          <p:nvPr/>
        </p:nvSpPr>
        <p:spPr>
          <a:xfrm>
            <a:off x="990604" y="533402"/>
            <a:ext cx="7696207" cy="461665"/>
          </a:xfrm>
          <a:prstGeom prst="rect">
            <a:avLst/>
          </a:prstGeom>
          <a:noFill/>
        </p:spPr>
        <p:txBody>
          <a:bodyPr wrap="square" rtlCol="0">
            <a:spAutoFit/>
          </a:bodyPr>
          <a:lstStyle/>
          <a:p>
            <a:r>
              <a:rPr lang="en-GB" sz="2400" dirty="0">
                <a:solidFill>
                  <a:srgbClr val="16A085"/>
                </a:solidFill>
                <a:latin typeface="Segoe UI" pitchFamily="34" charset="0"/>
                <a:cs typeface="Segoe UI" pitchFamily="34" charset="0"/>
              </a:rPr>
              <a:t>Hạn chế mòn</a:t>
            </a:r>
          </a:p>
        </p:txBody>
      </p:sp>
    </p:spTree>
    <p:extLst>
      <p:ext uri="{BB962C8B-B14F-4D97-AF65-F5344CB8AC3E}">
        <p14:creationId xmlns:p14="http://schemas.microsoft.com/office/powerpoint/2010/main" val="34115624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r>
              <a:rPr lang="en-US" dirty="0"/>
              <a:t>Tính thiết kế nhằm thỏa điều kiện ma sát ướt</a:t>
            </a:r>
          </a:p>
          <a:p>
            <a:r>
              <a:rPr lang="en-US" dirty="0"/>
              <a:t>Chưa có phương pháp thỏa đáng, tính quy ước</a:t>
            </a:r>
          </a:p>
          <a:p>
            <a:endParaRPr lang="en-US" dirty="0"/>
          </a:p>
          <a:p>
            <a:endParaRPr lang="en-US" dirty="0"/>
          </a:p>
          <a:p>
            <a:endParaRPr lang="en-US" dirty="0"/>
          </a:p>
          <a:p>
            <a:r>
              <a:rPr lang="en-US" dirty="0"/>
              <a:t>Tham khảo: Quan hệ giữa áp suất và quãng đường trượt</a:t>
            </a:r>
          </a:p>
        </p:txBody>
      </p:sp>
      <p:sp>
        <p:nvSpPr>
          <p:cNvPr id="2" name="Title 1"/>
          <p:cNvSpPr>
            <a:spLocks noGrp="1"/>
          </p:cNvSpPr>
          <p:nvPr>
            <p:ph type="title"/>
          </p:nvPr>
        </p:nvSpPr>
        <p:spPr/>
        <p:txBody>
          <a:bodyPr/>
          <a:lstStyle/>
          <a:p>
            <a:r>
              <a:rPr lang="en-US" dirty="0"/>
              <a:t>Độ chịu mài mòn</a:t>
            </a:r>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sp>
        <p:nvSpPr>
          <p:cNvPr id="6" name="TextBox 5"/>
          <p:cNvSpPr txBox="1"/>
          <p:nvPr/>
        </p:nvSpPr>
        <p:spPr>
          <a:xfrm>
            <a:off x="990604" y="533402"/>
            <a:ext cx="7696207" cy="461665"/>
          </a:xfrm>
          <a:prstGeom prst="rect">
            <a:avLst/>
          </a:prstGeom>
          <a:noFill/>
        </p:spPr>
        <p:txBody>
          <a:bodyPr wrap="square" rtlCol="0">
            <a:spAutoFit/>
          </a:bodyPr>
          <a:lstStyle/>
          <a:p>
            <a:r>
              <a:rPr lang="en-GB" sz="2400" dirty="0">
                <a:solidFill>
                  <a:srgbClr val="16A085"/>
                </a:solidFill>
                <a:latin typeface="Segoe UI" pitchFamily="34" charset="0"/>
                <a:cs typeface="Segoe UI" pitchFamily="34" charset="0"/>
              </a:rPr>
              <a:t>Tính toán độ bền mòn</a:t>
            </a:r>
          </a:p>
        </p:txBody>
      </p:sp>
      <p:sp>
        <p:nvSpPr>
          <p:cNvPr id="4" name="Rectangle 2"/>
          <p:cNvSpPr>
            <a:spLocks noChangeArrowheads="1"/>
          </p:cNvSpPr>
          <p:nvPr/>
        </p:nvSpPr>
        <p:spPr bwMode="auto">
          <a:xfrm>
            <a:off x="3" y="-18466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 name="Object 7"/>
          <p:cNvGraphicFramePr>
            <a:graphicFrameLocks noChangeAspect="1"/>
          </p:cNvGraphicFramePr>
          <p:nvPr>
            <p:extLst>
              <p:ext uri="{D42A27DB-BD31-4B8C-83A1-F6EECF244321}">
                <p14:modId xmlns:p14="http://schemas.microsoft.com/office/powerpoint/2010/main" val="122064766"/>
              </p:ext>
            </p:extLst>
          </p:nvPr>
        </p:nvGraphicFramePr>
        <p:xfrm>
          <a:off x="3976692" y="2286000"/>
          <a:ext cx="1190625" cy="481013"/>
        </p:xfrm>
        <a:graphic>
          <a:graphicData uri="http://schemas.openxmlformats.org/presentationml/2006/ole">
            <mc:AlternateContent xmlns:mc="http://schemas.openxmlformats.org/markup-compatibility/2006">
              <mc:Choice xmlns:v="urn:schemas-microsoft-com:vml" Requires="v">
                <p:oleObj name="Equation" r:id="rId3" imgW="507960" imgH="203040" progId="Equation.DSMT4">
                  <p:embed/>
                </p:oleObj>
              </mc:Choice>
              <mc:Fallback>
                <p:oleObj name="Equation" r:id="rId3" imgW="507960" imgH="203040" progId="Equation.DSMT4">
                  <p:embed/>
                  <p:pic>
                    <p:nvPicPr>
                      <p:cNvPr id="0" name="Picture 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6692" y="2286000"/>
                        <a:ext cx="1190625" cy="481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Rectangle 4"/>
          <p:cNvSpPr>
            <a:spLocks noChangeArrowheads="1"/>
          </p:cNvSpPr>
          <p:nvPr/>
        </p:nvSpPr>
        <p:spPr bwMode="auto">
          <a:xfrm>
            <a:off x="3" y="-18466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0" name="Object 9"/>
          <p:cNvGraphicFramePr>
            <a:graphicFrameLocks noChangeAspect="1"/>
          </p:cNvGraphicFramePr>
          <p:nvPr>
            <p:extLst>
              <p:ext uri="{D42A27DB-BD31-4B8C-83A1-F6EECF244321}">
                <p14:modId xmlns:p14="http://schemas.microsoft.com/office/powerpoint/2010/main" val="2487021090"/>
              </p:ext>
            </p:extLst>
          </p:nvPr>
        </p:nvGraphicFramePr>
        <p:xfrm>
          <a:off x="3309261" y="4953000"/>
          <a:ext cx="2481943" cy="609600"/>
        </p:xfrm>
        <a:graphic>
          <a:graphicData uri="http://schemas.openxmlformats.org/presentationml/2006/ole">
            <mc:AlternateContent xmlns:mc="http://schemas.openxmlformats.org/markup-compatibility/2006">
              <mc:Choice xmlns:v="urn:schemas-microsoft-com:vml" Requires="v">
                <p:oleObj name="Equation" r:id="rId5" imgW="1091726" imgH="266584" progId="Equation.DSMT4">
                  <p:embed/>
                </p:oleObj>
              </mc:Choice>
              <mc:Fallback>
                <p:oleObj name="Equation" r:id="rId5" imgW="1091726" imgH="266584" progId="Equation.DSMT4">
                  <p:embed/>
                  <p:pic>
                    <p:nvPicPr>
                      <p:cNvPr id="0" name="Picture 5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09261" y="4953000"/>
                        <a:ext cx="2481943"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546411602"/>
              </p:ext>
            </p:extLst>
          </p:nvPr>
        </p:nvGraphicFramePr>
        <p:xfrm>
          <a:off x="3810004" y="2895602"/>
          <a:ext cx="1547813" cy="481012"/>
        </p:xfrm>
        <a:graphic>
          <a:graphicData uri="http://schemas.openxmlformats.org/presentationml/2006/ole">
            <mc:AlternateContent xmlns:mc="http://schemas.openxmlformats.org/markup-compatibility/2006">
              <mc:Choice xmlns:v="urn:schemas-microsoft-com:vml" Requires="v">
                <p:oleObj name="Equation" r:id="rId7" imgW="660240" imgH="203040" progId="Equation.DSMT4">
                  <p:embed/>
                </p:oleObj>
              </mc:Choice>
              <mc:Fallback>
                <p:oleObj name="Equation" r:id="rId7" imgW="660240" imgH="203040" progId="Equation.DSMT4">
                  <p:embed/>
                  <p:pic>
                    <p:nvPicPr>
                      <p:cNvPr id="0" name="Picture 5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0004" y="2895602"/>
                        <a:ext cx="1547813" cy="481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4985457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r>
              <a:rPr lang="en-US" dirty="0"/>
              <a:t>Là khả năng làm việc bình thường của chi tiết máy trong một phạm vi nhiệt độ nhất định</a:t>
            </a:r>
          </a:p>
          <a:p>
            <a:r>
              <a:rPr lang="en-US" dirty="0"/>
              <a:t>Nhiệt trong các máy công tác thường do ma sát, môi trường làm việc, bản thân của máy sinh ra</a:t>
            </a:r>
          </a:p>
          <a:p>
            <a:r>
              <a:rPr lang="en-US" dirty="0"/>
              <a:t>Tác hại của nhiệt:</a:t>
            </a:r>
          </a:p>
          <a:p>
            <a:pPr lvl="1"/>
            <a:r>
              <a:rPr lang="en-US" dirty="0"/>
              <a:t>Làm giảm cơ tính vật liệu → giảm khả năng chịu tải</a:t>
            </a:r>
          </a:p>
          <a:p>
            <a:pPr lvl="1"/>
            <a:r>
              <a:rPr lang="en-US" dirty="0"/>
              <a:t>Làm giảm độ nhớt chất bôi trơn → tăng mòn</a:t>
            </a:r>
          </a:p>
          <a:p>
            <a:pPr lvl="1"/>
            <a:r>
              <a:rPr lang="en-US" dirty="0"/>
              <a:t>Biến dạng nhiệt → cong vênh, kẹt, tập trung tải trọng</a:t>
            </a:r>
          </a:p>
          <a:p>
            <a:pPr lvl="1"/>
            <a:r>
              <a:rPr lang="en-US" dirty="0"/>
              <a:t>Giảm độ chính xác của máy chính xác &amp; dụng cụ đo</a:t>
            </a:r>
          </a:p>
        </p:txBody>
      </p:sp>
      <p:sp>
        <p:nvSpPr>
          <p:cNvPr id="2" name="Title 1"/>
          <p:cNvSpPr>
            <a:spLocks noGrp="1"/>
          </p:cNvSpPr>
          <p:nvPr>
            <p:ph type="title"/>
          </p:nvPr>
        </p:nvSpPr>
        <p:spPr/>
        <p:txBody>
          <a:bodyPr/>
          <a:lstStyle/>
          <a:p>
            <a:r>
              <a:rPr lang="en-US" dirty="0"/>
              <a:t>Độ chịu nhiệt</a:t>
            </a:r>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sp>
        <p:nvSpPr>
          <p:cNvPr id="4" name="Rectangle 2"/>
          <p:cNvSpPr>
            <a:spLocks noChangeArrowheads="1"/>
          </p:cNvSpPr>
          <p:nvPr/>
        </p:nvSpPr>
        <p:spPr bwMode="auto">
          <a:xfrm>
            <a:off x="3" y="-18466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4"/>
          <p:cNvSpPr>
            <a:spLocks noChangeArrowheads="1"/>
          </p:cNvSpPr>
          <p:nvPr/>
        </p:nvSpPr>
        <p:spPr bwMode="auto">
          <a:xfrm>
            <a:off x="3" y="-18466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40693402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r>
              <a:rPr lang="en-US" dirty="0"/>
              <a:t>Có thể kiểm tra khả năng làm việc về nhiệt hoặc thiết kế làm mát dựa vào phương trình cơ bản:</a:t>
            </a:r>
          </a:p>
          <a:p>
            <a:endParaRPr lang="en-US" dirty="0"/>
          </a:p>
          <a:p>
            <a:endParaRPr lang="en-US" dirty="0"/>
          </a:p>
          <a:p>
            <a:r>
              <a:rPr lang="en-US" dirty="0"/>
              <a:t>Nhiệt độ bình quân cho phép xác định bằng thực nghiệm hoặc theo công thức</a:t>
            </a:r>
          </a:p>
        </p:txBody>
      </p:sp>
      <p:sp>
        <p:nvSpPr>
          <p:cNvPr id="2" name="Title 1"/>
          <p:cNvSpPr>
            <a:spLocks noGrp="1"/>
          </p:cNvSpPr>
          <p:nvPr>
            <p:ph type="title"/>
          </p:nvPr>
        </p:nvSpPr>
        <p:spPr/>
        <p:txBody>
          <a:bodyPr/>
          <a:lstStyle/>
          <a:p>
            <a:r>
              <a:rPr lang="en-US" dirty="0"/>
              <a:t>Độ chịu nhiệt</a:t>
            </a:r>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sp>
        <p:nvSpPr>
          <p:cNvPr id="4" name="Rectangle 2"/>
          <p:cNvSpPr>
            <a:spLocks noChangeArrowheads="1"/>
          </p:cNvSpPr>
          <p:nvPr/>
        </p:nvSpPr>
        <p:spPr bwMode="auto">
          <a:xfrm>
            <a:off x="3" y="-18466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4"/>
          <p:cNvSpPr>
            <a:spLocks noChangeArrowheads="1"/>
          </p:cNvSpPr>
          <p:nvPr/>
        </p:nvSpPr>
        <p:spPr bwMode="auto">
          <a:xfrm>
            <a:off x="3" y="-18466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TextBox 7"/>
          <p:cNvSpPr txBox="1"/>
          <p:nvPr/>
        </p:nvSpPr>
        <p:spPr>
          <a:xfrm>
            <a:off x="990604" y="533402"/>
            <a:ext cx="7696207" cy="461665"/>
          </a:xfrm>
          <a:prstGeom prst="rect">
            <a:avLst/>
          </a:prstGeom>
          <a:noFill/>
        </p:spPr>
        <p:txBody>
          <a:bodyPr wrap="square" rtlCol="0">
            <a:spAutoFit/>
          </a:bodyPr>
          <a:lstStyle/>
          <a:p>
            <a:r>
              <a:rPr lang="en-GB" sz="2400" dirty="0">
                <a:solidFill>
                  <a:srgbClr val="16A085"/>
                </a:solidFill>
                <a:latin typeface="Segoe UI" pitchFamily="34" charset="0"/>
                <a:cs typeface="Segoe UI" pitchFamily="34" charset="0"/>
              </a:rPr>
              <a:t>Tính khả năng chịu nhiệt</a:t>
            </a:r>
          </a:p>
        </p:txBody>
      </p:sp>
      <p:sp>
        <p:nvSpPr>
          <p:cNvPr id="6" name="Rectangle 2"/>
          <p:cNvSpPr>
            <a:spLocks noChangeArrowheads="1"/>
          </p:cNvSpPr>
          <p:nvPr/>
        </p:nvSpPr>
        <p:spPr bwMode="auto">
          <a:xfrm>
            <a:off x="3" y="-18466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0" name="Object 9"/>
          <p:cNvGraphicFramePr>
            <a:graphicFrameLocks noChangeAspect="1"/>
          </p:cNvGraphicFramePr>
          <p:nvPr>
            <p:extLst>
              <p:ext uri="{D42A27DB-BD31-4B8C-83A1-F6EECF244321}">
                <p14:modId xmlns:p14="http://schemas.microsoft.com/office/powerpoint/2010/main" val="3917049232"/>
              </p:ext>
            </p:extLst>
          </p:nvPr>
        </p:nvGraphicFramePr>
        <p:xfrm>
          <a:off x="4135442" y="2247902"/>
          <a:ext cx="985837" cy="495300"/>
        </p:xfrm>
        <a:graphic>
          <a:graphicData uri="http://schemas.openxmlformats.org/presentationml/2006/ole">
            <mc:AlternateContent xmlns:mc="http://schemas.openxmlformats.org/markup-compatibility/2006">
              <mc:Choice xmlns:v="urn:schemas-microsoft-com:vml" Requires="v">
                <p:oleObj name="Equation" r:id="rId3" imgW="419040" imgH="203040" progId="Equation.DSMT4">
                  <p:embed/>
                </p:oleObj>
              </mc:Choice>
              <mc:Fallback>
                <p:oleObj name="Equation" r:id="rId3" imgW="419040" imgH="203040" progId="Equation.DSMT4">
                  <p:embed/>
                  <p:pic>
                    <p:nvPicPr>
                      <p:cNvPr id="0" name="Picture 18"/>
                      <p:cNvPicPr>
                        <a:picLocks noChangeAspect="1" noChangeArrowheads="1"/>
                      </p:cNvPicPr>
                      <p:nvPr/>
                    </p:nvPicPr>
                    <p:blipFill>
                      <a:blip r:embed="rId4"/>
                      <a:srcRect/>
                      <a:stretch>
                        <a:fillRect/>
                      </a:stretch>
                    </p:blipFill>
                    <p:spPr bwMode="auto">
                      <a:xfrm>
                        <a:off x="4135442" y="2247902"/>
                        <a:ext cx="985837"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8216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2"/>
          <p:cNvSpPr>
            <a:spLocks noGrp="1"/>
          </p:cNvSpPr>
          <p:nvPr>
            <p:ph sz="quarter" idx="13"/>
          </p:nvPr>
        </p:nvSpPr>
        <p:spPr/>
        <p:txBody>
          <a:bodyPr>
            <a:normAutofit fontScale="92500"/>
          </a:bodyPr>
          <a:lstStyle/>
          <a:p>
            <a:r>
              <a:rPr lang="vi-VN" b="1" dirty="0"/>
              <a:t>Nhiệm vụ</a:t>
            </a:r>
          </a:p>
          <a:p>
            <a:pPr lvl="1"/>
            <a:r>
              <a:rPr lang="vi-VN" dirty="0"/>
              <a:t>Cấu tạo, nguyên lý làm việc</a:t>
            </a:r>
          </a:p>
          <a:p>
            <a:pPr lvl="1"/>
            <a:r>
              <a:rPr lang="vi-VN" dirty="0"/>
              <a:t>Cách tính toán, thiết kế các CTM công dụng chung.</a:t>
            </a:r>
          </a:p>
          <a:p>
            <a:r>
              <a:rPr lang="vi-VN" b="1" dirty="0"/>
              <a:t>Nội dung</a:t>
            </a:r>
          </a:p>
          <a:p>
            <a:pPr lvl="1"/>
            <a:r>
              <a:rPr lang="vi-VN" dirty="0"/>
              <a:t>Những vấn đề cơ bản trong tính toán thiết máy và chi tiết máy</a:t>
            </a:r>
          </a:p>
          <a:p>
            <a:pPr lvl="1"/>
            <a:r>
              <a:rPr lang="vi-VN" dirty="0"/>
              <a:t>Các chi tiết máy truyền động: bánh răng, bánh vít</a:t>
            </a:r>
            <a:r>
              <a:rPr lang="en-US" dirty="0"/>
              <a:t>, xích</a:t>
            </a:r>
            <a:r>
              <a:rPr lang="vi-VN" dirty="0"/>
              <a:t>, đai</a:t>
            </a:r>
            <a:r>
              <a:rPr lang="en-US" dirty="0"/>
              <a:t>, bánh ma sát…</a:t>
            </a:r>
            <a:endParaRPr lang="vi-VN" dirty="0"/>
          </a:p>
          <a:p>
            <a:pPr lvl="1"/>
            <a:r>
              <a:rPr lang="vi-VN" dirty="0"/>
              <a:t>Các chi tiết máy đỡ nối: trục, ổ</a:t>
            </a:r>
            <a:r>
              <a:rPr lang="en-US" dirty="0"/>
              <a:t>, khớp nối…</a:t>
            </a:r>
            <a:endParaRPr lang="vi-VN" dirty="0"/>
          </a:p>
          <a:p>
            <a:pPr lvl="1"/>
            <a:r>
              <a:rPr lang="vi-VN" dirty="0"/>
              <a:t>Các chi tiết máy ghép: </a:t>
            </a:r>
            <a:r>
              <a:rPr lang="en-US" dirty="0"/>
              <a:t>ren</a:t>
            </a:r>
            <a:r>
              <a:rPr lang="vi-VN" dirty="0"/>
              <a:t>, đinh tán</a:t>
            </a:r>
            <a:r>
              <a:rPr lang="en-US" dirty="0"/>
              <a:t>, mối ghép hàn, then…</a:t>
            </a:r>
            <a:endParaRPr lang="vi-VN" dirty="0"/>
          </a:p>
          <a:p>
            <a:endParaRPr lang="en-US" dirty="0"/>
          </a:p>
        </p:txBody>
      </p:sp>
      <p:sp>
        <p:nvSpPr>
          <p:cNvPr id="24" name="Title 23"/>
          <p:cNvSpPr>
            <a:spLocks noGrp="1"/>
          </p:cNvSpPr>
          <p:nvPr>
            <p:ph type="title"/>
          </p:nvPr>
        </p:nvSpPr>
        <p:spPr/>
        <p:txBody>
          <a:bodyPr/>
          <a:lstStyle/>
          <a:p>
            <a:r>
              <a:rPr lang="en-US" dirty="0"/>
              <a:t>Các khái niệm cơ bản</a:t>
            </a:r>
          </a:p>
        </p:txBody>
      </p:sp>
      <p:sp>
        <p:nvSpPr>
          <p:cNvPr id="6" name="TextBox 5"/>
          <p:cNvSpPr txBox="1"/>
          <p:nvPr/>
        </p:nvSpPr>
        <p:spPr>
          <a:xfrm>
            <a:off x="990604" y="533402"/>
            <a:ext cx="7696207" cy="461665"/>
          </a:xfrm>
          <a:prstGeom prst="rect">
            <a:avLst/>
          </a:prstGeom>
          <a:noFill/>
        </p:spPr>
        <p:txBody>
          <a:bodyPr wrap="square" rtlCol="0">
            <a:spAutoFit/>
          </a:bodyPr>
          <a:lstStyle/>
          <a:p>
            <a:r>
              <a:rPr lang="en-GB" sz="2400" dirty="0">
                <a:solidFill>
                  <a:srgbClr val="16A085"/>
                </a:solidFill>
                <a:latin typeface="Segoe UI" pitchFamily="34" charset="0"/>
                <a:cs typeface="Segoe UI" pitchFamily="34" charset="0"/>
              </a:rPr>
              <a:t>Nhiệm vụ - Nội dung tính toán thiết kế CTM</a:t>
            </a:r>
          </a:p>
        </p:txBody>
      </p:sp>
      <p:cxnSp>
        <p:nvCxnSpPr>
          <p:cNvPr id="9" name="Straight Connector 8"/>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spTree>
    <p:extLst>
      <p:ext uri="{BB962C8B-B14F-4D97-AF65-F5344CB8AC3E}">
        <p14:creationId xmlns:p14="http://schemas.microsoft.com/office/powerpoint/2010/main" val="9949745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r>
              <a:rPr lang="en-US" dirty="0"/>
              <a:t>Là khả năng làm việc bình thường của chi tiết máy trong một điều kiện nhất định mà không bị dao động quá trị số cho phép.</a:t>
            </a:r>
          </a:p>
          <a:p>
            <a:r>
              <a:rPr lang="en-US" dirty="0"/>
              <a:t>Nguyên nhân gây dao động</a:t>
            </a:r>
          </a:p>
          <a:p>
            <a:pPr lvl="1"/>
            <a:r>
              <a:rPr lang="en-US" dirty="0"/>
              <a:t>Máy có chuyển động gián đoạn</a:t>
            </a:r>
          </a:p>
          <a:p>
            <a:pPr lvl="1"/>
            <a:r>
              <a:rPr lang="en-US" dirty="0"/>
              <a:t>Máy hoặc chi tiết máy quay không cân bằng</a:t>
            </a:r>
          </a:p>
          <a:p>
            <a:pPr lvl="1"/>
            <a:r>
              <a:rPr lang="en-US" dirty="0"/>
              <a:t>Do các dao động lân cận truyền đến</a:t>
            </a:r>
          </a:p>
        </p:txBody>
      </p:sp>
      <p:sp>
        <p:nvSpPr>
          <p:cNvPr id="2" name="Title 1"/>
          <p:cNvSpPr>
            <a:spLocks noGrp="1"/>
          </p:cNvSpPr>
          <p:nvPr>
            <p:ph type="title"/>
          </p:nvPr>
        </p:nvSpPr>
        <p:spPr/>
        <p:txBody>
          <a:bodyPr/>
          <a:lstStyle/>
          <a:p>
            <a:r>
              <a:rPr lang="en-US" dirty="0"/>
              <a:t>Độ chịu dao động</a:t>
            </a:r>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sp>
        <p:nvSpPr>
          <p:cNvPr id="4" name="Rectangle 2"/>
          <p:cNvSpPr>
            <a:spLocks noChangeArrowheads="1"/>
          </p:cNvSpPr>
          <p:nvPr/>
        </p:nvSpPr>
        <p:spPr bwMode="auto">
          <a:xfrm>
            <a:off x="3" y="-18466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4"/>
          <p:cNvSpPr>
            <a:spLocks noChangeArrowheads="1"/>
          </p:cNvSpPr>
          <p:nvPr/>
        </p:nvSpPr>
        <p:spPr bwMode="auto">
          <a:xfrm>
            <a:off x="3" y="-18466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2"/>
          <p:cNvSpPr>
            <a:spLocks noChangeArrowheads="1"/>
          </p:cNvSpPr>
          <p:nvPr/>
        </p:nvSpPr>
        <p:spPr bwMode="auto">
          <a:xfrm>
            <a:off x="3" y="-18466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842581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lnSpcReduction="10000"/>
          </a:bodyPr>
          <a:lstStyle/>
          <a:p>
            <a:r>
              <a:rPr lang="en-US" dirty="0"/>
              <a:t>Tác hại của dao động</a:t>
            </a:r>
          </a:p>
          <a:p>
            <a:pPr lvl="1"/>
            <a:r>
              <a:rPr lang="en-US" dirty="0"/>
              <a:t>Gây tải động phụ làm giảm bền</a:t>
            </a:r>
          </a:p>
          <a:p>
            <a:pPr lvl="1"/>
            <a:r>
              <a:rPr lang="en-US" dirty="0"/>
              <a:t>Gây rung động làm giảm độ chính xác</a:t>
            </a:r>
          </a:p>
          <a:p>
            <a:pPr lvl="1"/>
            <a:r>
              <a:rPr lang="en-US" dirty="0"/>
              <a:t>Gây ồn</a:t>
            </a:r>
          </a:p>
          <a:p>
            <a:pPr lvl="1"/>
            <a:r>
              <a:rPr lang="en-US" dirty="0"/>
              <a:t>Có thể phá hỏng (gãy) máy nếu xảy ra cộng hưởng</a:t>
            </a:r>
          </a:p>
          <a:p>
            <a:r>
              <a:rPr lang="en-US" dirty="0"/>
              <a:t>Tính và hạn chế dao động</a:t>
            </a:r>
          </a:p>
          <a:p>
            <a:pPr lvl="1"/>
            <a:r>
              <a:rPr lang="en-US" dirty="0"/>
              <a:t>CTM đủ khả năng chịu dao động nếu biên độ dao động nhỏ hơn trị số cho phép</a:t>
            </a:r>
          </a:p>
          <a:p>
            <a:pPr lvl="1"/>
            <a:r>
              <a:rPr lang="en-US" dirty="0"/>
              <a:t>Khi không tính được biên độ, tránh cộng hưởng bằng cách không cho tần số dao động cưỡng bức bằng số nguyên lần tần số dao động riêng</a:t>
            </a:r>
          </a:p>
        </p:txBody>
      </p:sp>
      <p:sp>
        <p:nvSpPr>
          <p:cNvPr id="2" name="Title 1"/>
          <p:cNvSpPr>
            <a:spLocks noGrp="1"/>
          </p:cNvSpPr>
          <p:nvPr>
            <p:ph type="title"/>
          </p:nvPr>
        </p:nvSpPr>
        <p:spPr/>
        <p:txBody>
          <a:bodyPr/>
          <a:lstStyle/>
          <a:p>
            <a:r>
              <a:rPr lang="en-US" dirty="0"/>
              <a:t>Độ chịu dao động</a:t>
            </a:r>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sp>
        <p:nvSpPr>
          <p:cNvPr id="4" name="Rectangle 2"/>
          <p:cNvSpPr>
            <a:spLocks noChangeArrowheads="1"/>
          </p:cNvSpPr>
          <p:nvPr/>
        </p:nvSpPr>
        <p:spPr bwMode="auto">
          <a:xfrm>
            <a:off x="3" y="-18466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4"/>
          <p:cNvSpPr>
            <a:spLocks noChangeArrowheads="1"/>
          </p:cNvSpPr>
          <p:nvPr/>
        </p:nvSpPr>
        <p:spPr bwMode="auto">
          <a:xfrm>
            <a:off x="3" y="-18466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2"/>
          <p:cNvSpPr>
            <a:spLocks noChangeArrowheads="1"/>
          </p:cNvSpPr>
          <p:nvPr/>
        </p:nvSpPr>
        <p:spPr bwMode="auto">
          <a:xfrm>
            <a:off x="3" y="-18466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973685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pPr algn="just">
              <a:buClr>
                <a:srgbClr val="34495E"/>
              </a:buClr>
            </a:pPr>
            <a:r>
              <a:rPr lang="en-AU" dirty="0"/>
              <a:t>Hiện tượng phá hủy </a:t>
            </a:r>
            <a:r>
              <a:rPr lang="vi-VN" dirty="0"/>
              <a:t>mỏi</a:t>
            </a:r>
          </a:p>
          <a:p>
            <a:pPr algn="just">
              <a:buClr>
                <a:srgbClr val="34495E"/>
              </a:buClr>
            </a:pPr>
            <a:r>
              <a:rPr lang="en-AU" dirty="0"/>
              <a:t>Giới </a:t>
            </a:r>
            <a:r>
              <a:rPr lang="vi-VN" dirty="0"/>
              <a:t>hạn mỏi</a:t>
            </a:r>
            <a:r>
              <a:rPr lang="en-AU" dirty="0"/>
              <a:t> và</a:t>
            </a:r>
            <a:r>
              <a:rPr lang="vi-VN" dirty="0"/>
              <a:t> đường cong mỏi</a:t>
            </a:r>
          </a:p>
          <a:p>
            <a:pPr algn="just">
              <a:buClr>
                <a:srgbClr val="34495E"/>
              </a:buClr>
            </a:pPr>
            <a:r>
              <a:rPr lang="vi-VN" dirty="0"/>
              <a:t>Các nhân tố ảnh hưởng đến giới hạn mỏi</a:t>
            </a:r>
          </a:p>
          <a:p>
            <a:pPr algn="just">
              <a:buClr>
                <a:srgbClr val="34495E"/>
              </a:buClr>
            </a:pPr>
            <a:r>
              <a:rPr lang="vi-VN" dirty="0"/>
              <a:t>Các biện pháp nâng cao sức bền mỏi</a:t>
            </a:r>
          </a:p>
        </p:txBody>
      </p:sp>
      <p:sp>
        <p:nvSpPr>
          <p:cNvPr id="2" name="Title 1"/>
          <p:cNvSpPr>
            <a:spLocks noGrp="1"/>
          </p:cNvSpPr>
          <p:nvPr>
            <p:ph type="title"/>
          </p:nvPr>
        </p:nvSpPr>
        <p:spPr/>
        <p:txBody>
          <a:bodyPr/>
          <a:lstStyle/>
          <a:p>
            <a:r>
              <a:t>Độ bền mỏi của chi tiết máy</a:t>
            </a:r>
            <a:endParaRPr lang="en-US" dirty="0"/>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sp>
        <p:nvSpPr>
          <p:cNvPr id="8" name="TextBox 7"/>
          <p:cNvSpPr txBox="1"/>
          <p:nvPr/>
        </p:nvSpPr>
        <p:spPr>
          <a:xfrm>
            <a:off x="990604" y="533402"/>
            <a:ext cx="7696207" cy="461665"/>
          </a:xfrm>
          <a:prstGeom prst="rect">
            <a:avLst/>
          </a:prstGeom>
          <a:noFill/>
        </p:spPr>
        <p:txBody>
          <a:bodyPr wrap="square" rtlCol="0">
            <a:spAutoFit/>
          </a:bodyPr>
          <a:lstStyle/>
          <a:p>
            <a:r>
              <a:rPr lang="en-GB" sz="2400" dirty="0">
                <a:solidFill>
                  <a:srgbClr val="16A085"/>
                </a:solidFill>
                <a:latin typeface="Segoe UI" pitchFamily="34" charset="0"/>
                <a:cs typeface="Segoe UI" pitchFamily="34" charset="0"/>
              </a:rPr>
              <a:t>Nội dung</a:t>
            </a:r>
          </a:p>
        </p:txBody>
      </p:sp>
    </p:spTree>
    <p:extLst>
      <p:ext uri="{BB962C8B-B14F-4D97-AF65-F5344CB8AC3E}">
        <p14:creationId xmlns:p14="http://schemas.microsoft.com/office/powerpoint/2010/main" val="6397131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pPr algn="just">
              <a:buClr>
                <a:srgbClr val="34495E"/>
              </a:buClr>
            </a:pPr>
            <a:r>
              <a:rPr lang="vi-VN" sz="2400" dirty="0"/>
              <a:t>Xảy ra khi chi tiết chịu ứng suất thay đổi, số chu kì đủ lớn</a:t>
            </a:r>
          </a:p>
          <a:p>
            <a:pPr algn="just">
              <a:buClr>
                <a:srgbClr val="34495E"/>
              </a:buClr>
            </a:pPr>
            <a:r>
              <a:rPr lang="vi-VN" sz="2400" dirty="0"/>
              <a:t>Xảy ra đột ngột, trước khi hỏng không xuất hiện biến dạng dư</a:t>
            </a:r>
          </a:p>
          <a:p>
            <a:pPr algn="just">
              <a:buClr>
                <a:srgbClr val="34495E"/>
              </a:buClr>
            </a:pPr>
            <a:r>
              <a:rPr lang="vi-VN" sz="2400" dirty="0"/>
              <a:t>Ứng suất lớn nhất sinh ra còn nhỏ hơn nhiều so với ứng suất cho phép theo điều kiện bền tĩnh</a:t>
            </a:r>
          </a:p>
        </p:txBody>
      </p:sp>
      <p:sp>
        <p:nvSpPr>
          <p:cNvPr id="2" name="Title 1"/>
          <p:cNvSpPr>
            <a:spLocks noGrp="1"/>
          </p:cNvSpPr>
          <p:nvPr>
            <p:ph type="title"/>
          </p:nvPr>
        </p:nvSpPr>
        <p:spPr/>
        <p:txBody>
          <a:bodyPr/>
          <a:lstStyle/>
          <a:p>
            <a:r>
              <a:t>Độ bền mỏi của chi tiết máy</a:t>
            </a:r>
            <a:endParaRPr lang="en-US" dirty="0"/>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sp>
        <p:nvSpPr>
          <p:cNvPr id="9" name="TextBox 8"/>
          <p:cNvSpPr txBox="1"/>
          <p:nvPr/>
        </p:nvSpPr>
        <p:spPr>
          <a:xfrm>
            <a:off x="990604" y="533402"/>
            <a:ext cx="7696207" cy="461665"/>
          </a:xfrm>
          <a:prstGeom prst="rect">
            <a:avLst/>
          </a:prstGeom>
          <a:noFill/>
        </p:spPr>
        <p:txBody>
          <a:bodyPr wrap="square" rtlCol="0">
            <a:spAutoFit/>
          </a:bodyPr>
          <a:lstStyle/>
          <a:p>
            <a:r>
              <a:rPr lang="en-GB" sz="2400" dirty="0">
                <a:solidFill>
                  <a:srgbClr val="16A085"/>
                </a:solidFill>
                <a:latin typeface="Segoe UI" pitchFamily="34" charset="0"/>
                <a:cs typeface="Segoe UI" pitchFamily="34" charset="0"/>
              </a:rPr>
              <a:t>Hiện tượng phá hủy mỏi</a:t>
            </a:r>
          </a:p>
        </p:txBody>
      </p:sp>
      <p:pic>
        <p:nvPicPr>
          <p:cNvPr id="12" name="Picture 2"/>
          <p:cNvPicPr>
            <a:picLocks noChangeAspect="1" noChangeArrowheads="1"/>
          </p:cNvPicPr>
          <p:nvPr/>
        </p:nvPicPr>
        <p:blipFill rotWithShape="1">
          <a:blip r:embed="rId3"/>
          <a:srcRect l="15195" t="50000"/>
          <a:stretch/>
        </p:blipFill>
        <p:spPr bwMode="auto">
          <a:xfrm>
            <a:off x="1643046" y="3857628"/>
            <a:ext cx="6129359" cy="2197264"/>
          </a:xfrm>
          <a:prstGeom prst="rect">
            <a:avLst/>
          </a:prstGeom>
          <a:noFill/>
          <a:ln w="9525">
            <a:noFill/>
            <a:miter lim="800000"/>
            <a:headEnd/>
            <a:tailEnd/>
          </a:ln>
          <a:effectLst/>
        </p:spPr>
      </p:pic>
    </p:spTree>
    <p:extLst>
      <p:ext uri="{BB962C8B-B14F-4D97-AF65-F5344CB8AC3E}">
        <p14:creationId xmlns:p14="http://schemas.microsoft.com/office/powerpoint/2010/main" val="19003411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Độ bền mỏi của chi tiết máy</a:t>
            </a:r>
            <a:endParaRPr lang="en-US" dirty="0"/>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sp>
        <p:nvSpPr>
          <p:cNvPr id="9" name="TextBox 8"/>
          <p:cNvSpPr txBox="1"/>
          <p:nvPr/>
        </p:nvSpPr>
        <p:spPr>
          <a:xfrm>
            <a:off x="990604" y="533402"/>
            <a:ext cx="7696207" cy="461665"/>
          </a:xfrm>
          <a:prstGeom prst="rect">
            <a:avLst/>
          </a:prstGeom>
          <a:noFill/>
        </p:spPr>
        <p:txBody>
          <a:bodyPr wrap="square" rtlCol="0">
            <a:spAutoFit/>
          </a:bodyPr>
          <a:lstStyle/>
          <a:p>
            <a:r>
              <a:rPr lang="en-GB" sz="2400" dirty="0">
                <a:solidFill>
                  <a:srgbClr val="16A085"/>
                </a:solidFill>
                <a:latin typeface="Segoe UI" pitchFamily="34" charset="0"/>
                <a:cs typeface="Segoe UI" pitchFamily="34" charset="0"/>
              </a:rPr>
              <a:t>Hiện tượng phá hủy mỏi</a:t>
            </a:r>
          </a:p>
        </p:txBody>
      </p:sp>
      <p:pic>
        <p:nvPicPr>
          <p:cNvPr id="10" name="Picture 9">
            <a:extLst>
              <a:ext uri="{FF2B5EF4-FFF2-40B4-BE49-F238E27FC236}">
                <a16:creationId xmlns:a16="http://schemas.microsoft.com/office/drawing/2014/main" id="{FBDF1495-391A-4FF7-A90C-4190C517F9B9}"/>
              </a:ext>
            </a:extLst>
          </p:cNvPr>
          <p:cNvPicPr>
            <a:picLocks noChangeAspect="1"/>
          </p:cNvPicPr>
          <p:nvPr/>
        </p:nvPicPr>
        <p:blipFill>
          <a:blip r:embed="rId3"/>
          <a:stretch>
            <a:fillRect/>
          </a:stretch>
        </p:blipFill>
        <p:spPr>
          <a:xfrm>
            <a:off x="303926" y="1043461"/>
            <a:ext cx="8382885" cy="5170512"/>
          </a:xfrm>
          <a:prstGeom prst="rect">
            <a:avLst/>
          </a:prstGeom>
        </p:spPr>
      </p:pic>
    </p:spTree>
    <p:extLst>
      <p:ext uri="{BB962C8B-B14F-4D97-AF65-F5344CB8AC3E}">
        <p14:creationId xmlns:p14="http://schemas.microsoft.com/office/powerpoint/2010/main" val="2807399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Độ bền mỏi của chi tiết máy</a:t>
            </a:r>
            <a:endParaRPr lang="en-US" dirty="0"/>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sp>
        <p:nvSpPr>
          <p:cNvPr id="9" name="TextBox 8"/>
          <p:cNvSpPr txBox="1"/>
          <p:nvPr/>
        </p:nvSpPr>
        <p:spPr>
          <a:xfrm>
            <a:off x="990604" y="533402"/>
            <a:ext cx="7696207" cy="461665"/>
          </a:xfrm>
          <a:prstGeom prst="rect">
            <a:avLst/>
          </a:prstGeom>
          <a:noFill/>
        </p:spPr>
        <p:txBody>
          <a:bodyPr wrap="square" rtlCol="0">
            <a:spAutoFit/>
          </a:bodyPr>
          <a:lstStyle/>
          <a:p>
            <a:r>
              <a:rPr lang="en-GB" sz="2400" dirty="0">
                <a:solidFill>
                  <a:srgbClr val="16A085"/>
                </a:solidFill>
                <a:latin typeface="Segoe UI" pitchFamily="34" charset="0"/>
                <a:cs typeface="Segoe UI" pitchFamily="34" charset="0"/>
              </a:rPr>
              <a:t>Hiện tượng phá hủy mỏi</a:t>
            </a:r>
          </a:p>
        </p:txBody>
      </p:sp>
      <p:grpSp>
        <p:nvGrpSpPr>
          <p:cNvPr id="10" name="Group 9">
            <a:extLst>
              <a:ext uri="{FF2B5EF4-FFF2-40B4-BE49-F238E27FC236}">
                <a16:creationId xmlns:a16="http://schemas.microsoft.com/office/drawing/2014/main" id="{D9425075-C220-4014-BD0F-332499480624}"/>
              </a:ext>
            </a:extLst>
          </p:cNvPr>
          <p:cNvGrpSpPr/>
          <p:nvPr/>
        </p:nvGrpSpPr>
        <p:grpSpPr>
          <a:xfrm>
            <a:off x="539552" y="1021995"/>
            <a:ext cx="8003243" cy="5302603"/>
            <a:chOff x="1066801" y="1021995"/>
            <a:chExt cx="7475994" cy="4726759"/>
          </a:xfrm>
        </p:grpSpPr>
        <p:pic>
          <p:nvPicPr>
            <p:cNvPr id="4" name="Picture 3">
              <a:extLst>
                <a:ext uri="{FF2B5EF4-FFF2-40B4-BE49-F238E27FC236}">
                  <a16:creationId xmlns:a16="http://schemas.microsoft.com/office/drawing/2014/main" id="{E4E4BDF1-ED84-4406-B5F1-10E460990203}"/>
                </a:ext>
              </a:extLst>
            </p:cNvPr>
            <p:cNvPicPr>
              <a:picLocks noChangeAspect="1"/>
            </p:cNvPicPr>
            <p:nvPr/>
          </p:nvPicPr>
          <p:blipFill>
            <a:blip r:embed="rId3"/>
            <a:stretch>
              <a:fillRect/>
            </a:stretch>
          </p:blipFill>
          <p:spPr>
            <a:xfrm>
              <a:off x="1066801" y="1021995"/>
              <a:ext cx="7475994" cy="2703837"/>
            </a:xfrm>
            <a:prstGeom prst="rect">
              <a:avLst/>
            </a:prstGeom>
          </p:spPr>
        </p:pic>
        <p:pic>
          <p:nvPicPr>
            <p:cNvPr id="6" name="Picture 5">
              <a:extLst>
                <a:ext uri="{FF2B5EF4-FFF2-40B4-BE49-F238E27FC236}">
                  <a16:creationId xmlns:a16="http://schemas.microsoft.com/office/drawing/2014/main" id="{2FACD089-FF33-4E14-8A7F-9BBFF4EDDCFD}"/>
                </a:ext>
              </a:extLst>
            </p:cNvPr>
            <p:cNvPicPr>
              <a:picLocks noChangeAspect="1"/>
            </p:cNvPicPr>
            <p:nvPr/>
          </p:nvPicPr>
          <p:blipFill>
            <a:blip r:embed="rId4"/>
            <a:stretch>
              <a:fillRect/>
            </a:stretch>
          </p:blipFill>
          <p:spPr>
            <a:xfrm>
              <a:off x="1066801" y="2492896"/>
              <a:ext cx="7475994" cy="3255858"/>
            </a:xfrm>
            <a:prstGeom prst="rect">
              <a:avLst/>
            </a:prstGeom>
          </p:spPr>
        </p:pic>
      </p:grpSp>
    </p:spTree>
    <p:extLst>
      <p:ext uri="{BB962C8B-B14F-4D97-AF65-F5344CB8AC3E}">
        <p14:creationId xmlns:p14="http://schemas.microsoft.com/office/powerpoint/2010/main" val="8962012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Độ bền mỏi của chi tiết máy</a:t>
            </a:r>
            <a:endParaRPr lang="en-US" dirty="0"/>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sp>
        <p:nvSpPr>
          <p:cNvPr id="9" name="TextBox 8"/>
          <p:cNvSpPr txBox="1"/>
          <p:nvPr/>
        </p:nvSpPr>
        <p:spPr>
          <a:xfrm>
            <a:off x="990604" y="533402"/>
            <a:ext cx="7696207" cy="461665"/>
          </a:xfrm>
          <a:prstGeom prst="rect">
            <a:avLst/>
          </a:prstGeom>
          <a:noFill/>
        </p:spPr>
        <p:txBody>
          <a:bodyPr wrap="square" rtlCol="0">
            <a:spAutoFit/>
          </a:bodyPr>
          <a:lstStyle/>
          <a:p>
            <a:r>
              <a:rPr lang="en-GB" sz="2400" dirty="0">
                <a:solidFill>
                  <a:srgbClr val="16A085"/>
                </a:solidFill>
                <a:latin typeface="Segoe UI" pitchFamily="34" charset="0"/>
                <a:cs typeface="Segoe UI" pitchFamily="34" charset="0"/>
              </a:rPr>
              <a:t>Hiện tượng phá hủy mỏi</a:t>
            </a:r>
          </a:p>
        </p:txBody>
      </p:sp>
      <p:pic>
        <p:nvPicPr>
          <p:cNvPr id="3" name="Picture 2">
            <a:extLst>
              <a:ext uri="{FF2B5EF4-FFF2-40B4-BE49-F238E27FC236}">
                <a16:creationId xmlns:a16="http://schemas.microsoft.com/office/drawing/2014/main" id="{C0D2C1A5-B636-4D62-8ABB-FD5C072EDA46}"/>
              </a:ext>
            </a:extLst>
          </p:cNvPr>
          <p:cNvPicPr>
            <a:picLocks noChangeAspect="1"/>
          </p:cNvPicPr>
          <p:nvPr/>
        </p:nvPicPr>
        <p:blipFill>
          <a:blip r:embed="rId3"/>
          <a:stretch>
            <a:fillRect/>
          </a:stretch>
        </p:blipFill>
        <p:spPr>
          <a:xfrm>
            <a:off x="257739" y="1066800"/>
            <a:ext cx="8725898" cy="5026493"/>
          </a:xfrm>
          <a:prstGeom prst="rect">
            <a:avLst/>
          </a:prstGeom>
        </p:spPr>
      </p:pic>
    </p:spTree>
    <p:extLst>
      <p:ext uri="{BB962C8B-B14F-4D97-AF65-F5344CB8AC3E}">
        <p14:creationId xmlns:p14="http://schemas.microsoft.com/office/powerpoint/2010/main" val="21598339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Độ bền mỏi của chi tiết máy</a:t>
            </a:r>
            <a:endParaRPr lang="en-US" dirty="0"/>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sp>
        <p:nvSpPr>
          <p:cNvPr id="9" name="TextBox 8"/>
          <p:cNvSpPr txBox="1"/>
          <p:nvPr/>
        </p:nvSpPr>
        <p:spPr>
          <a:xfrm>
            <a:off x="990604" y="533402"/>
            <a:ext cx="7696207" cy="461665"/>
          </a:xfrm>
          <a:prstGeom prst="rect">
            <a:avLst/>
          </a:prstGeom>
          <a:noFill/>
        </p:spPr>
        <p:txBody>
          <a:bodyPr wrap="square" rtlCol="0">
            <a:spAutoFit/>
          </a:bodyPr>
          <a:lstStyle/>
          <a:p>
            <a:r>
              <a:rPr lang="en-GB" sz="2400" dirty="0">
                <a:solidFill>
                  <a:srgbClr val="16A085"/>
                </a:solidFill>
                <a:latin typeface="Segoe UI" pitchFamily="34" charset="0"/>
                <a:cs typeface="Segoe UI" pitchFamily="34" charset="0"/>
              </a:rPr>
              <a:t>Hiện tượng phá hủy mỏi</a:t>
            </a:r>
          </a:p>
        </p:txBody>
      </p:sp>
      <p:pic>
        <p:nvPicPr>
          <p:cNvPr id="4" name="Picture 3">
            <a:extLst>
              <a:ext uri="{FF2B5EF4-FFF2-40B4-BE49-F238E27FC236}">
                <a16:creationId xmlns:a16="http://schemas.microsoft.com/office/drawing/2014/main" id="{9FA84794-CC63-45DC-87B2-1927AC1FC09A}"/>
              </a:ext>
            </a:extLst>
          </p:cNvPr>
          <p:cNvPicPr>
            <a:picLocks noChangeAspect="1"/>
          </p:cNvPicPr>
          <p:nvPr/>
        </p:nvPicPr>
        <p:blipFill>
          <a:blip r:embed="rId3"/>
          <a:stretch>
            <a:fillRect/>
          </a:stretch>
        </p:blipFill>
        <p:spPr>
          <a:xfrm>
            <a:off x="640169" y="1128391"/>
            <a:ext cx="7964279" cy="5108921"/>
          </a:xfrm>
          <a:prstGeom prst="rect">
            <a:avLst/>
          </a:prstGeom>
        </p:spPr>
      </p:pic>
      <p:sp>
        <p:nvSpPr>
          <p:cNvPr id="6" name="TextBox 5">
            <a:extLst>
              <a:ext uri="{FF2B5EF4-FFF2-40B4-BE49-F238E27FC236}">
                <a16:creationId xmlns:a16="http://schemas.microsoft.com/office/drawing/2014/main" id="{09FA7F64-F226-43C7-BE13-E2EE64B08C65}"/>
              </a:ext>
            </a:extLst>
          </p:cNvPr>
          <p:cNvSpPr txBox="1"/>
          <p:nvPr/>
        </p:nvSpPr>
        <p:spPr>
          <a:xfrm>
            <a:off x="6588224" y="5375666"/>
            <a:ext cx="1584176" cy="707886"/>
          </a:xfrm>
          <a:prstGeom prst="rect">
            <a:avLst/>
          </a:prstGeom>
          <a:noFill/>
        </p:spPr>
        <p:txBody>
          <a:bodyPr wrap="square" rtlCol="0">
            <a:spAutoFit/>
          </a:bodyPr>
          <a:lstStyle/>
          <a:p>
            <a:r>
              <a:rPr lang="en-US" sz="4000" b="1" dirty="0">
                <a:solidFill>
                  <a:srgbClr val="FF0000"/>
                </a:solidFill>
                <a:highlight>
                  <a:srgbClr val="FFFF00"/>
                </a:highlight>
              </a:rPr>
              <a:t>C</a:t>
            </a:r>
          </a:p>
        </p:txBody>
      </p:sp>
    </p:spTree>
    <p:extLst>
      <p:ext uri="{BB962C8B-B14F-4D97-AF65-F5344CB8AC3E}">
        <p14:creationId xmlns:p14="http://schemas.microsoft.com/office/powerpoint/2010/main" val="38355222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Độ bền mỏi của chi tiết máy</a:t>
            </a:r>
            <a:endParaRPr lang="en-US" dirty="0"/>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sp>
        <p:nvSpPr>
          <p:cNvPr id="9" name="TextBox 8"/>
          <p:cNvSpPr txBox="1"/>
          <p:nvPr/>
        </p:nvSpPr>
        <p:spPr>
          <a:xfrm>
            <a:off x="990604" y="533402"/>
            <a:ext cx="7696207" cy="461665"/>
          </a:xfrm>
          <a:prstGeom prst="rect">
            <a:avLst/>
          </a:prstGeom>
          <a:noFill/>
        </p:spPr>
        <p:txBody>
          <a:bodyPr wrap="square" rtlCol="0">
            <a:spAutoFit/>
          </a:bodyPr>
          <a:lstStyle/>
          <a:p>
            <a:r>
              <a:rPr lang="en-GB" sz="2400" dirty="0">
                <a:solidFill>
                  <a:srgbClr val="16A085"/>
                </a:solidFill>
                <a:latin typeface="Segoe UI" pitchFamily="34" charset="0"/>
                <a:cs typeface="Segoe UI" pitchFamily="34" charset="0"/>
              </a:rPr>
              <a:t>Hiện tượng phá hủy mỏi</a:t>
            </a:r>
          </a:p>
        </p:txBody>
      </p:sp>
      <p:sp>
        <p:nvSpPr>
          <p:cNvPr id="6" name="TextBox 5">
            <a:extLst>
              <a:ext uri="{FF2B5EF4-FFF2-40B4-BE49-F238E27FC236}">
                <a16:creationId xmlns:a16="http://schemas.microsoft.com/office/drawing/2014/main" id="{09FA7F64-F226-43C7-BE13-E2EE64B08C65}"/>
              </a:ext>
            </a:extLst>
          </p:cNvPr>
          <p:cNvSpPr txBox="1"/>
          <p:nvPr/>
        </p:nvSpPr>
        <p:spPr>
          <a:xfrm>
            <a:off x="6588224" y="5375666"/>
            <a:ext cx="1584176" cy="707886"/>
          </a:xfrm>
          <a:prstGeom prst="rect">
            <a:avLst/>
          </a:prstGeom>
          <a:noFill/>
        </p:spPr>
        <p:txBody>
          <a:bodyPr wrap="square" rtlCol="0">
            <a:spAutoFit/>
          </a:bodyPr>
          <a:lstStyle/>
          <a:p>
            <a:r>
              <a:rPr lang="en-US" sz="4000" b="1" dirty="0">
                <a:solidFill>
                  <a:srgbClr val="FF0000"/>
                </a:solidFill>
                <a:highlight>
                  <a:srgbClr val="FFFF00"/>
                </a:highlight>
              </a:rPr>
              <a:t>C</a:t>
            </a:r>
          </a:p>
        </p:txBody>
      </p:sp>
      <p:pic>
        <p:nvPicPr>
          <p:cNvPr id="3" name="Picture 2">
            <a:extLst>
              <a:ext uri="{FF2B5EF4-FFF2-40B4-BE49-F238E27FC236}">
                <a16:creationId xmlns:a16="http://schemas.microsoft.com/office/drawing/2014/main" id="{E35CB388-CE5D-4070-BC09-AFAB9C399F5C}"/>
              </a:ext>
            </a:extLst>
          </p:cNvPr>
          <p:cNvPicPr>
            <a:picLocks noChangeAspect="1"/>
          </p:cNvPicPr>
          <p:nvPr/>
        </p:nvPicPr>
        <p:blipFill>
          <a:blip r:embed="rId3"/>
          <a:stretch>
            <a:fillRect/>
          </a:stretch>
        </p:blipFill>
        <p:spPr>
          <a:xfrm>
            <a:off x="-18434" y="1498421"/>
            <a:ext cx="3872753" cy="3942080"/>
          </a:xfrm>
          <a:prstGeom prst="rect">
            <a:avLst/>
          </a:prstGeom>
        </p:spPr>
      </p:pic>
      <p:pic>
        <p:nvPicPr>
          <p:cNvPr id="8" name="Picture 7">
            <a:extLst>
              <a:ext uri="{FF2B5EF4-FFF2-40B4-BE49-F238E27FC236}">
                <a16:creationId xmlns:a16="http://schemas.microsoft.com/office/drawing/2014/main" id="{481AD15B-DBC0-48C5-B1C0-1B8D813EEAD5}"/>
              </a:ext>
            </a:extLst>
          </p:cNvPr>
          <p:cNvPicPr>
            <a:picLocks noChangeAspect="1"/>
          </p:cNvPicPr>
          <p:nvPr/>
        </p:nvPicPr>
        <p:blipFill>
          <a:blip r:embed="rId4"/>
          <a:stretch>
            <a:fillRect/>
          </a:stretch>
        </p:blipFill>
        <p:spPr>
          <a:xfrm>
            <a:off x="3899647" y="1606795"/>
            <a:ext cx="5244353" cy="3725333"/>
          </a:xfrm>
          <a:prstGeom prst="rect">
            <a:avLst/>
          </a:prstGeom>
        </p:spPr>
      </p:pic>
    </p:spTree>
    <p:extLst>
      <p:ext uri="{BB962C8B-B14F-4D97-AF65-F5344CB8AC3E}">
        <p14:creationId xmlns:p14="http://schemas.microsoft.com/office/powerpoint/2010/main" val="35217901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3"/>
          </p:nvPr>
        </p:nvSpPr>
        <p:spPr/>
        <p:txBody>
          <a:bodyPr/>
          <a:lstStyle/>
          <a:p>
            <a:endParaRPr lang="en-US"/>
          </a:p>
        </p:txBody>
      </p:sp>
      <p:sp>
        <p:nvSpPr>
          <p:cNvPr id="2" name="Title 1"/>
          <p:cNvSpPr>
            <a:spLocks noGrp="1"/>
          </p:cNvSpPr>
          <p:nvPr>
            <p:ph type="title"/>
          </p:nvPr>
        </p:nvSpPr>
        <p:spPr/>
        <p:txBody>
          <a:bodyPr/>
          <a:lstStyle/>
          <a:p>
            <a:r>
              <a:t>Độ bền mỏi của chi tiết máy</a:t>
            </a:r>
            <a:endParaRPr lang="en-US" dirty="0"/>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sp>
        <p:nvSpPr>
          <p:cNvPr id="9" name="TextBox 8"/>
          <p:cNvSpPr txBox="1"/>
          <p:nvPr/>
        </p:nvSpPr>
        <p:spPr>
          <a:xfrm>
            <a:off x="990604" y="533402"/>
            <a:ext cx="7696207" cy="461665"/>
          </a:xfrm>
          <a:prstGeom prst="rect">
            <a:avLst/>
          </a:prstGeom>
          <a:noFill/>
        </p:spPr>
        <p:txBody>
          <a:bodyPr wrap="square" rtlCol="0">
            <a:spAutoFit/>
          </a:bodyPr>
          <a:lstStyle/>
          <a:p>
            <a:r>
              <a:rPr lang="en-GB" sz="2400" dirty="0">
                <a:solidFill>
                  <a:srgbClr val="16A085"/>
                </a:solidFill>
                <a:latin typeface="Segoe UI" pitchFamily="34" charset="0"/>
                <a:cs typeface="Segoe UI" pitchFamily="34" charset="0"/>
              </a:rPr>
              <a:t>Hiện tượng phá hủy mỏi</a:t>
            </a:r>
          </a:p>
        </p:txBody>
      </p:sp>
      <p:pic>
        <p:nvPicPr>
          <p:cNvPr id="133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8" y="1114198"/>
            <a:ext cx="8316415" cy="5195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7105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289561" y="1203693"/>
            <a:ext cx="8366759" cy="773430"/>
          </a:xfrm>
        </p:spPr>
        <p:txBody>
          <a:bodyPr/>
          <a:lstStyle/>
          <a:p>
            <a:r>
              <a:rPr lang="en-US" sz="2250" dirty="0" err="1">
                <a:latin typeface="Times New Roman" panose="02020603050405020304" pitchFamily="18" charset="0"/>
                <a:cs typeface="Times New Roman" panose="02020603050405020304" pitchFamily="18" charset="0"/>
              </a:rPr>
              <a:t>Lịch</a:t>
            </a:r>
            <a:r>
              <a:rPr lang="en-US" sz="2250" dirty="0">
                <a:latin typeface="Times New Roman" panose="02020603050405020304" pitchFamily="18" charset="0"/>
                <a:cs typeface="Times New Roman" panose="02020603050405020304" pitchFamily="18" charset="0"/>
              </a:rPr>
              <a:t> </a:t>
            </a:r>
            <a:r>
              <a:rPr lang="en-US" sz="2250" dirty="0" err="1">
                <a:latin typeface="Times New Roman" panose="02020603050405020304" pitchFamily="18" charset="0"/>
                <a:cs typeface="Times New Roman" panose="02020603050405020304" pitchFamily="18" charset="0"/>
              </a:rPr>
              <a:t>sử</a:t>
            </a:r>
            <a:r>
              <a:rPr lang="en-US" sz="2250" dirty="0">
                <a:latin typeface="Times New Roman" panose="02020603050405020304" pitchFamily="18" charset="0"/>
                <a:cs typeface="Times New Roman" panose="02020603050405020304" pitchFamily="18" charset="0"/>
              </a:rPr>
              <a:t> </a:t>
            </a:r>
            <a:r>
              <a:rPr lang="en-US" sz="2250" dirty="0" err="1">
                <a:latin typeface="Times New Roman" panose="02020603050405020304" pitchFamily="18" charset="0"/>
                <a:cs typeface="Times New Roman" panose="02020603050405020304" pitchFamily="18" charset="0"/>
              </a:rPr>
              <a:t>phát</a:t>
            </a:r>
            <a:r>
              <a:rPr lang="en-US" sz="2250" dirty="0">
                <a:latin typeface="Times New Roman" panose="02020603050405020304" pitchFamily="18" charset="0"/>
                <a:cs typeface="Times New Roman" panose="02020603050405020304" pitchFamily="18" charset="0"/>
              </a:rPr>
              <a:t> </a:t>
            </a:r>
            <a:r>
              <a:rPr lang="en-US" sz="2250" dirty="0" err="1">
                <a:latin typeface="Times New Roman" panose="02020603050405020304" pitchFamily="18" charset="0"/>
                <a:cs typeface="Times New Roman" panose="02020603050405020304" pitchFamily="18" charset="0"/>
              </a:rPr>
              <a:t>triển</a:t>
            </a:r>
            <a:r>
              <a:rPr lang="en-US" sz="2250" dirty="0">
                <a:latin typeface="Times New Roman" panose="02020603050405020304" pitchFamily="18" charset="0"/>
                <a:cs typeface="Times New Roman" panose="02020603050405020304" pitchFamily="18" charset="0"/>
              </a:rPr>
              <a:t> </a:t>
            </a:r>
            <a:r>
              <a:rPr lang="en-US" sz="2250" dirty="0" err="1">
                <a:latin typeface="Times New Roman" panose="02020603050405020304" pitchFamily="18" charset="0"/>
                <a:cs typeface="Times New Roman" panose="02020603050405020304" pitchFamily="18" charset="0"/>
              </a:rPr>
              <a:t>của</a:t>
            </a:r>
            <a:r>
              <a:rPr lang="en-US" sz="2250" dirty="0">
                <a:latin typeface="Times New Roman" panose="02020603050405020304" pitchFamily="18" charset="0"/>
                <a:cs typeface="Times New Roman" panose="02020603050405020304" pitchFamily="18" charset="0"/>
              </a:rPr>
              <a:t> </a:t>
            </a:r>
            <a:r>
              <a:rPr lang="en-US" sz="2250" dirty="0" err="1">
                <a:latin typeface="Times New Roman" panose="02020603050405020304" pitchFamily="18" charset="0"/>
                <a:cs typeface="Times New Roman" panose="02020603050405020304" pitchFamily="18" charset="0"/>
              </a:rPr>
              <a:t>cách</a:t>
            </a:r>
            <a:r>
              <a:rPr lang="en-US" sz="2250" dirty="0">
                <a:latin typeface="Times New Roman" panose="02020603050405020304" pitchFamily="18" charset="0"/>
                <a:cs typeface="Times New Roman" panose="02020603050405020304" pitchFamily="18" charset="0"/>
              </a:rPr>
              <a:t> </a:t>
            </a:r>
            <a:r>
              <a:rPr lang="en-US" sz="2250" dirty="0" err="1">
                <a:latin typeface="Times New Roman" panose="02020603050405020304" pitchFamily="18" charset="0"/>
                <a:cs typeface="Times New Roman" panose="02020603050405020304" pitchFamily="18" charset="0"/>
              </a:rPr>
              <a:t>mạng</a:t>
            </a:r>
            <a:r>
              <a:rPr lang="en-US" sz="2250" dirty="0">
                <a:latin typeface="Times New Roman" panose="02020603050405020304" pitchFamily="18" charset="0"/>
                <a:cs typeface="Times New Roman" panose="02020603050405020304" pitchFamily="18" charset="0"/>
              </a:rPr>
              <a:t> </a:t>
            </a:r>
            <a:r>
              <a:rPr lang="en-US" sz="2250" dirty="0" err="1">
                <a:latin typeface="Times New Roman" panose="02020603050405020304" pitchFamily="18" charset="0"/>
                <a:cs typeface="Times New Roman" panose="02020603050405020304" pitchFamily="18" charset="0"/>
              </a:rPr>
              <a:t>công</a:t>
            </a:r>
            <a:r>
              <a:rPr lang="en-US" sz="2250" dirty="0">
                <a:latin typeface="Times New Roman" panose="02020603050405020304" pitchFamily="18" charset="0"/>
                <a:cs typeface="Times New Roman" panose="02020603050405020304" pitchFamily="18" charset="0"/>
              </a:rPr>
              <a:t> </a:t>
            </a:r>
            <a:r>
              <a:rPr lang="en-US" sz="2250" dirty="0" err="1">
                <a:latin typeface="Times New Roman" panose="02020603050405020304" pitchFamily="18" charset="0"/>
                <a:cs typeface="Times New Roman" panose="02020603050405020304" pitchFamily="18" charset="0"/>
              </a:rPr>
              <a:t>nghiệp</a:t>
            </a:r>
            <a:r>
              <a:rPr lang="en-US" sz="2250" dirty="0">
                <a:latin typeface="Times New Roman" panose="02020603050405020304" pitchFamily="18" charset="0"/>
                <a:cs typeface="Times New Roman" panose="02020603050405020304" pitchFamily="18" charset="0"/>
              </a:rPr>
              <a:t> </a:t>
            </a:r>
            <a:br>
              <a:rPr lang="en-US" sz="2250" dirty="0">
                <a:latin typeface="Times New Roman" panose="02020603050405020304" pitchFamily="18" charset="0"/>
                <a:cs typeface="Times New Roman" panose="02020603050405020304" pitchFamily="18" charset="0"/>
              </a:rPr>
            </a:br>
            <a:r>
              <a:rPr lang="en-US" sz="2250" dirty="0" err="1">
                <a:latin typeface="Times New Roman" panose="02020603050405020304" pitchFamily="18" charset="0"/>
                <a:cs typeface="Times New Roman" panose="02020603050405020304" pitchFamily="18" charset="0"/>
              </a:rPr>
              <a:t>và</a:t>
            </a:r>
            <a:r>
              <a:rPr lang="en-US" sz="2250" dirty="0">
                <a:latin typeface="Times New Roman" panose="02020603050405020304" pitchFamily="18" charset="0"/>
                <a:cs typeface="Times New Roman" panose="02020603050405020304" pitchFamily="18" charset="0"/>
              </a:rPr>
              <a:t> </a:t>
            </a:r>
            <a:r>
              <a:rPr lang="en-US" sz="2250" dirty="0" err="1">
                <a:latin typeface="Times New Roman" panose="02020603050405020304" pitchFamily="18" charset="0"/>
                <a:cs typeface="Times New Roman" panose="02020603050405020304" pitchFamily="18" charset="0"/>
              </a:rPr>
              <a:t>máy</a:t>
            </a:r>
            <a:r>
              <a:rPr lang="en-US" sz="2250" dirty="0">
                <a:latin typeface="Times New Roman" panose="02020603050405020304" pitchFamily="18" charset="0"/>
                <a:cs typeface="Times New Roman" panose="02020603050405020304" pitchFamily="18" charset="0"/>
              </a:rPr>
              <a:t> </a:t>
            </a:r>
            <a:r>
              <a:rPr lang="en-US" sz="2250" dirty="0" err="1">
                <a:latin typeface="Times New Roman" panose="02020603050405020304" pitchFamily="18" charset="0"/>
                <a:cs typeface="Times New Roman" panose="02020603050405020304" pitchFamily="18" charset="0"/>
              </a:rPr>
              <a:t>công</a:t>
            </a:r>
            <a:r>
              <a:rPr lang="en-US" sz="2250" dirty="0">
                <a:latin typeface="Times New Roman" panose="02020603050405020304" pitchFamily="18" charset="0"/>
                <a:cs typeface="Times New Roman" panose="02020603050405020304" pitchFamily="18" charset="0"/>
              </a:rPr>
              <a:t> </a:t>
            </a:r>
            <a:r>
              <a:rPr lang="en-US" sz="2250" dirty="0" err="1">
                <a:latin typeface="Times New Roman" panose="02020603050405020304" pitchFamily="18" charset="0"/>
                <a:cs typeface="Times New Roman" panose="02020603050405020304" pitchFamily="18" charset="0"/>
              </a:rPr>
              <a:t>cụ</a:t>
            </a:r>
            <a:endParaRPr lang="en-US" sz="225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CAA32505-15E4-5781-B2E5-7F1077E220C3}"/>
              </a:ext>
            </a:extLst>
          </p:cNvPr>
          <p:cNvSpPr>
            <a:spLocks noGrp="1"/>
          </p:cNvSpPr>
          <p:nvPr>
            <p:ph sz="quarter" idx="13"/>
          </p:nvPr>
        </p:nvSpPr>
        <p:spPr/>
        <p:txBody>
          <a:bodyPr/>
          <a:lstStyle/>
          <a:p>
            <a:endParaRPr lang="en-US"/>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782349"/>
            <a:ext cx="2219420" cy="2219420"/>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68580" tIns="34290" rIns="68580" bIns="34290" anchor="t" anchorCtr="0" upright="1">
              <a:noAutofit/>
            </a:bodyPr>
            <a:lstStyle/>
            <a:p>
              <a:endParaRPr lang="en-US" sz="1350" dirty="0"/>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68580" tIns="34290" rIns="68580" bIns="34290" anchor="t" anchorCtr="0" upright="1">
              <a:noAutofit/>
            </a:bodyPr>
            <a:lstStyle/>
            <a:p>
              <a:endParaRPr lang="en-US" sz="1350" dirty="0"/>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68580" tIns="34290" rIns="68580" bIns="34290" anchor="t" anchorCtr="0" upright="1">
              <a:noAutofit/>
            </a:bodyPr>
            <a:lstStyle/>
            <a:p>
              <a:endParaRPr lang="en-US" sz="1350" dirty="0"/>
            </a:p>
          </p:txBody>
        </p:sp>
      </p:grpSp>
      <p:pic>
        <p:nvPicPr>
          <p:cNvPr id="5" name="Picture 4">
            <a:extLst>
              <a:ext uri="{FF2B5EF4-FFF2-40B4-BE49-F238E27FC236}">
                <a16:creationId xmlns:a16="http://schemas.microsoft.com/office/drawing/2014/main" id="{28C1CD79-338E-134E-8958-9EC6F1817915}"/>
              </a:ext>
            </a:extLst>
          </p:cNvPr>
          <p:cNvPicPr>
            <a:picLocks noChangeAspect="1"/>
          </p:cNvPicPr>
          <p:nvPr/>
        </p:nvPicPr>
        <p:blipFill>
          <a:blip r:embed="rId3"/>
          <a:stretch>
            <a:fillRect/>
          </a:stretch>
        </p:blipFill>
        <p:spPr>
          <a:xfrm>
            <a:off x="2443454" y="2382281"/>
            <a:ext cx="6457367" cy="3474101"/>
          </a:xfrm>
          <a:prstGeom prst="rect">
            <a:avLst/>
          </a:prstGeom>
        </p:spPr>
      </p:pic>
    </p:spTree>
    <p:extLst>
      <p:ext uri="{BB962C8B-B14F-4D97-AF65-F5344CB8AC3E}">
        <p14:creationId xmlns:p14="http://schemas.microsoft.com/office/powerpoint/2010/main" val="32003120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pPr algn="just">
              <a:buClr>
                <a:srgbClr val="34495E"/>
              </a:buClr>
            </a:pPr>
            <a:r>
              <a:rPr lang="en-US" sz="2200" dirty="0"/>
              <a:t>Giới hạn mỏi là giá trị ứng suất lớn nhất bắt đầu gây hỏng chi tiết tương ứng với số chu kì ứng suất nhất định</a:t>
            </a:r>
          </a:p>
          <a:p>
            <a:pPr algn="just">
              <a:buClr>
                <a:srgbClr val="34495E"/>
              </a:buClr>
            </a:pPr>
            <a:r>
              <a:rPr lang="en-US" sz="2200" dirty="0"/>
              <a:t>Quan hệ giữa ứng suất </a:t>
            </a:r>
            <a:r>
              <a:rPr lang="el-GR" sz="2200" dirty="0">
                <a:solidFill>
                  <a:srgbClr val="FF0000"/>
                </a:solidFill>
              </a:rPr>
              <a:t>σ</a:t>
            </a:r>
            <a:r>
              <a:rPr lang="en-US" sz="2200" dirty="0"/>
              <a:t> và số chu kì gây hỏng chi tiết </a:t>
            </a:r>
            <a:r>
              <a:rPr lang="en-US" sz="2200" dirty="0">
                <a:solidFill>
                  <a:srgbClr val="FF0000"/>
                </a:solidFill>
              </a:rPr>
              <a:t>N</a:t>
            </a:r>
            <a:r>
              <a:rPr lang="en-US" sz="2200" dirty="0"/>
              <a:t> được biểu diễn bằng đường cong mỏi</a:t>
            </a:r>
          </a:p>
          <a:p>
            <a:pPr lvl="1" algn="just">
              <a:buClr>
                <a:srgbClr val="34495E"/>
              </a:buClr>
            </a:pPr>
            <a:endParaRPr lang="en-US" dirty="0"/>
          </a:p>
        </p:txBody>
      </p:sp>
      <p:sp>
        <p:nvSpPr>
          <p:cNvPr id="2" name="Title 1"/>
          <p:cNvSpPr>
            <a:spLocks noGrp="1"/>
          </p:cNvSpPr>
          <p:nvPr>
            <p:ph type="title"/>
          </p:nvPr>
        </p:nvSpPr>
        <p:spPr/>
        <p:txBody>
          <a:bodyPr/>
          <a:lstStyle/>
          <a:p>
            <a:r>
              <a:rPr lang="en-US"/>
              <a:t>Độ bền mỏi của chi tiết máy</a:t>
            </a:r>
            <a:endParaRPr lang="en-US" dirty="0"/>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sp>
        <p:nvSpPr>
          <p:cNvPr id="9" name="TextBox 8"/>
          <p:cNvSpPr txBox="1"/>
          <p:nvPr/>
        </p:nvSpPr>
        <p:spPr>
          <a:xfrm>
            <a:off x="990604" y="533402"/>
            <a:ext cx="7696207" cy="461665"/>
          </a:xfrm>
          <a:prstGeom prst="rect">
            <a:avLst/>
          </a:prstGeom>
          <a:noFill/>
        </p:spPr>
        <p:txBody>
          <a:bodyPr wrap="square" rtlCol="0">
            <a:spAutoFit/>
          </a:bodyPr>
          <a:lstStyle/>
          <a:p>
            <a:r>
              <a:rPr lang="en-GB" sz="2400" dirty="0">
                <a:solidFill>
                  <a:srgbClr val="16A085"/>
                </a:solidFill>
                <a:latin typeface="Segoe UI" pitchFamily="34" charset="0"/>
                <a:cs typeface="Segoe UI" pitchFamily="34" charset="0"/>
              </a:rPr>
              <a:t>Giới hạn mỏi &amp; đường cong mỏi</a:t>
            </a:r>
          </a:p>
        </p:txBody>
      </p:sp>
      <p:pic>
        <p:nvPicPr>
          <p:cNvPr id="8" name="Picture 2"/>
          <p:cNvPicPr>
            <a:picLocks noChangeAspect="1" noChangeArrowheads="1"/>
          </p:cNvPicPr>
          <p:nvPr/>
        </p:nvPicPr>
        <p:blipFill rotWithShape="1">
          <a:blip r:embed="rId3"/>
          <a:srcRect l="50000" t="29100" r="1374" b="20899"/>
          <a:stretch/>
        </p:blipFill>
        <p:spPr bwMode="auto">
          <a:xfrm>
            <a:off x="4386534" y="3212976"/>
            <a:ext cx="4505946" cy="2991024"/>
          </a:xfrm>
          <a:prstGeom prst="rect">
            <a:avLst/>
          </a:prstGeom>
          <a:noFill/>
          <a:ln w="9525">
            <a:noFill/>
            <a:miter lim="800000"/>
            <a:headEnd/>
            <a:tailEnd/>
          </a:ln>
          <a:effectLst/>
        </p:spPr>
      </p:pic>
      <p:sp>
        <p:nvSpPr>
          <p:cNvPr id="97282" name="Rectangle 2"/>
          <p:cNvSpPr>
            <a:spLocks noChangeArrowheads="1"/>
          </p:cNvSpPr>
          <p:nvPr/>
        </p:nvSpPr>
        <p:spPr bwMode="auto">
          <a:xfrm>
            <a:off x="3" y="-184667"/>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AU"/>
          </a:p>
        </p:txBody>
      </p:sp>
    </p:spTree>
    <p:extLst>
      <p:ext uri="{BB962C8B-B14F-4D97-AF65-F5344CB8AC3E}">
        <p14:creationId xmlns:p14="http://schemas.microsoft.com/office/powerpoint/2010/main" val="28496642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pPr algn="just">
              <a:buClr>
                <a:srgbClr val="34495E"/>
              </a:buClr>
            </a:pPr>
            <a:r>
              <a:rPr lang="en-US" sz="2200" dirty="0"/>
              <a:t>Qua đồ thị đường cong mỏi, ta thấy:</a:t>
            </a:r>
          </a:p>
          <a:p>
            <a:pPr lvl="1" algn="just">
              <a:buClr>
                <a:srgbClr val="34495E"/>
              </a:buClr>
            </a:pPr>
            <a:r>
              <a:rPr lang="en-US" sz="2000" dirty="0"/>
              <a:t>Khi ứng suất càng cao thì tuổi thọ càng giảm</a:t>
            </a:r>
            <a:endParaRPr lang="en-US" dirty="0"/>
          </a:p>
          <a:p>
            <a:pPr lvl="1" algn="just">
              <a:buClr>
                <a:srgbClr val="34495E"/>
              </a:buClr>
            </a:pPr>
            <a:r>
              <a:rPr lang="en-US" sz="2000" dirty="0"/>
              <a:t>Khi ứng suất giảm đến      , tuổi thọ N có thể tăng đến khá lớn</a:t>
            </a:r>
          </a:p>
          <a:p>
            <a:pPr marL="1146175" lvl="1" indent="0" algn="just">
              <a:buClr>
                <a:srgbClr val="34495E"/>
              </a:buClr>
              <a:buNone/>
            </a:pPr>
            <a:r>
              <a:rPr lang="en-US" sz="2000" dirty="0"/>
              <a:t>được gọi là </a:t>
            </a:r>
            <a:r>
              <a:rPr lang="en-US" sz="2000" dirty="0">
                <a:solidFill>
                  <a:srgbClr val="FF0000"/>
                </a:solidFill>
              </a:rPr>
              <a:t>giới hạn bền mỏi </a:t>
            </a:r>
            <a:r>
              <a:rPr lang="en-US" sz="2000" dirty="0"/>
              <a:t>(dài hạn)</a:t>
            </a:r>
            <a:endParaRPr lang="en-US" sz="2200" dirty="0"/>
          </a:p>
          <a:p>
            <a:pPr algn="just">
              <a:buClr>
                <a:srgbClr val="34495E"/>
              </a:buClr>
            </a:pPr>
            <a:r>
              <a:rPr lang="en-US" sz="2200" dirty="0"/>
              <a:t>Phương trình đường cong mỏi</a:t>
            </a:r>
          </a:p>
          <a:p>
            <a:pPr marL="746125" lvl="1" indent="0" algn="just">
              <a:buClr>
                <a:srgbClr val="34495E"/>
              </a:buClr>
              <a:buNone/>
            </a:pPr>
            <a:r>
              <a:rPr lang="en-US" sz="2000" dirty="0"/>
              <a:t>      </a:t>
            </a:r>
            <a:endParaRPr lang="en-US" sz="2200" dirty="0"/>
          </a:p>
        </p:txBody>
      </p:sp>
      <p:sp>
        <p:nvSpPr>
          <p:cNvPr id="2" name="Title 1"/>
          <p:cNvSpPr>
            <a:spLocks noGrp="1"/>
          </p:cNvSpPr>
          <p:nvPr>
            <p:ph type="title"/>
          </p:nvPr>
        </p:nvSpPr>
        <p:spPr/>
        <p:txBody>
          <a:bodyPr/>
          <a:lstStyle/>
          <a:p>
            <a:r>
              <a:rPr lang="en-US"/>
              <a:t>Độ bền mỏi của chi tiết máy</a:t>
            </a:r>
            <a:endParaRPr lang="en-US" dirty="0"/>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sp>
        <p:nvSpPr>
          <p:cNvPr id="9" name="TextBox 8"/>
          <p:cNvSpPr txBox="1"/>
          <p:nvPr/>
        </p:nvSpPr>
        <p:spPr>
          <a:xfrm>
            <a:off x="990604" y="533402"/>
            <a:ext cx="7696207" cy="461665"/>
          </a:xfrm>
          <a:prstGeom prst="rect">
            <a:avLst/>
          </a:prstGeom>
          <a:noFill/>
        </p:spPr>
        <p:txBody>
          <a:bodyPr wrap="square" rtlCol="0">
            <a:spAutoFit/>
          </a:bodyPr>
          <a:lstStyle/>
          <a:p>
            <a:r>
              <a:rPr lang="en-GB" sz="2400" dirty="0">
                <a:solidFill>
                  <a:srgbClr val="16A085"/>
                </a:solidFill>
                <a:latin typeface="Segoe UI" pitchFamily="34" charset="0"/>
                <a:cs typeface="Segoe UI" pitchFamily="34" charset="0"/>
              </a:rPr>
              <a:t>Giới hạn mỏi &amp; đường cong mỏi</a:t>
            </a:r>
          </a:p>
        </p:txBody>
      </p:sp>
      <p:pic>
        <p:nvPicPr>
          <p:cNvPr id="8" name="Picture 2"/>
          <p:cNvPicPr>
            <a:picLocks noChangeAspect="1" noChangeArrowheads="1"/>
          </p:cNvPicPr>
          <p:nvPr/>
        </p:nvPicPr>
        <p:blipFill rotWithShape="1">
          <a:blip r:embed="rId3"/>
          <a:srcRect l="50000" t="29100" r="1374" b="20899"/>
          <a:stretch/>
        </p:blipFill>
        <p:spPr bwMode="auto">
          <a:xfrm>
            <a:off x="4889846" y="3501008"/>
            <a:ext cx="3905255" cy="2592288"/>
          </a:xfrm>
          <a:prstGeom prst="rect">
            <a:avLst/>
          </a:prstGeom>
          <a:noFill/>
          <a:ln w="9525">
            <a:noFill/>
            <a:miter lim="800000"/>
            <a:headEnd/>
            <a:tailEnd/>
          </a:ln>
          <a:effectLst/>
        </p:spPr>
      </p:pic>
      <p:sp>
        <p:nvSpPr>
          <p:cNvPr id="97282" name="Rectangle 2"/>
          <p:cNvSpPr>
            <a:spLocks noChangeArrowheads="1"/>
          </p:cNvSpPr>
          <p:nvPr/>
        </p:nvSpPr>
        <p:spPr bwMode="auto">
          <a:xfrm>
            <a:off x="3" y="-184667"/>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AU"/>
          </a:p>
        </p:txBody>
      </p:sp>
      <p:graphicFrame>
        <p:nvGraphicFramePr>
          <p:cNvPr id="97281" name="Object 1"/>
          <p:cNvGraphicFramePr>
            <a:graphicFrameLocks noChangeAspect="1"/>
          </p:cNvGraphicFramePr>
          <p:nvPr/>
        </p:nvGraphicFramePr>
        <p:xfrm>
          <a:off x="1691684" y="3501008"/>
          <a:ext cx="1997075" cy="485775"/>
        </p:xfrm>
        <a:graphic>
          <a:graphicData uri="http://schemas.openxmlformats.org/presentationml/2006/ole">
            <mc:AlternateContent xmlns:mc="http://schemas.openxmlformats.org/markup-compatibility/2006">
              <mc:Choice xmlns:v="urn:schemas-microsoft-com:vml" Requires="v">
                <p:oleObj name="Equation" r:id="rId4" imgW="901440" imgH="215640" progId="Equation.DSMT4">
                  <p:embed/>
                </p:oleObj>
              </mc:Choice>
              <mc:Fallback>
                <p:oleObj name="Equation" r:id="rId4" imgW="901440" imgH="21564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684" y="3501008"/>
                        <a:ext cx="1997075" cy="485775"/>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nvGraphicFramePr>
        <p:xfrm>
          <a:off x="3762578" y="2060848"/>
          <a:ext cx="377374" cy="432048"/>
        </p:xfrm>
        <a:graphic>
          <a:graphicData uri="http://schemas.openxmlformats.org/presentationml/2006/ole">
            <mc:AlternateContent xmlns:mc="http://schemas.openxmlformats.org/markup-compatibility/2006">
              <mc:Choice xmlns:v="urn:schemas-microsoft-com:vml" Requires="v">
                <p:oleObj name="Equation" r:id="rId6" imgW="203040" imgH="228600" progId="Equation.DSMT4">
                  <p:embed/>
                </p:oleObj>
              </mc:Choice>
              <mc:Fallback>
                <p:oleObj name="Equation" r:id="rId6" imgW="203040" imgH="228600" progId="Equation.DSMT4">
                  <p:embed/>
                  <p:pic>
                    <p:nvPicPr>
                      <p:cNvPr id="0" name=""/>
                      <p:cNvPicPr>
                        <a:picLocks noChangeAspect="1" noChangeArrowheads="1"/>
                      </p:cNvPicPr>
                      <p:nvPr/>
                    </p:nvPicPr>
                    <p:blipFill>
                      <a:blip r:embed="rId7"/>
                      <a:srcRect/>
                      <a:stretch>
                        <a:fillRect/>
                      </a:stretch>
                    </p:blipFill>
                    <p:spPr bwMode="auto">
                      <a:xfrm>
                        <a:off x="3762578" y="2060848"/>
                        <a:ext cx="377374" cy="432048"/>
                      </a:xfrm>
                      <a:prstGeom prst="rect">
                        <a:avLst/>
                      </a:prstGeom>
                      <a:noFill/>
                      <a:ln w="9525">
                        <a:noFill/>
                        <a:miter lim="800000"/>
                        <a:headEnd/>
                        <a:tailEnd/>
                      </a:ln>
                    </p:spPr>
                  </p:pic>
                </p:oleObj>
              </mc:Fallback>
            </mc:AlternateContent>
          </a:graphicData>
        </a:graphic>
      </p:graphicFrame>
      <p:graphicFrame>
        <p:nvGraphicFramePr>
          <p:cNvPr id="10" name="Object 9"/>
          <p:cNvGraphicFramePr>
            <a:graphicFrameLocks noChangeAspect="1"/>
          </p:cNvGraphicFramePr>
          <p:nvPr/>
        </p:nvGraphicFramePr>
        <p:xfrm>
          <a:off x="1259636" y="2492897"/>
          <a:ext cx="377825" cy="431800"/>
        </p:xfrm>
        <a:graphic>
          <a:graphicData uri="http://schemas.openxmlformats.org/presentationml/2006/ole">
            <mc:AlternateContent xmlns:mc="http://schemas.openxmlformats.org/markup-compatibility/2006">
              <mc:Choice xmlns:v="urn:schemas-microsoft-com:vml" Requires="v">
                <p:oleObj name="Equation" r:id="rId6" imgW="203040" imgH="228600" progId="Equation.DSMT4">
                  <p:embed/>
                </p:oleObj>
              </mc:Choice>
              <mc:Fallback>
                <p:oleObj name="Equation" r:id="rId6" imgW="20304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9636" y="2492897"/>
                        <a:ext cx="3778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34153"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9243" y="4268253"/>
            <a:ext cx="3505200"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2" name="Object 11"/>
          <p:cNvGraphicFramePr>
            <a:graphicFrameLocks noChangeAspect="1"/>
          </p:cNvGraphicFramePr>
          <p:nvPr/>
        </p:nvGraphicFramePr>
        <p:xfrm>
          <a:off x="1835700" y="5157194"/>
          <a:ext cx="1793875" cy="479425"/>
        </p:xfrm>
        <a:graphic>
          <a:graphicData uri="http://schemas.openxmlformats.org/presentationml/2006/ole">
            <mc:AlternateContent xmlns:mc="http://schemas.openxmlformats.org/markup-compatibility/2006">
              <mc:Choice xmlns:v="urn:schemas-microsoft-com:vml" Requires="v">
                <p:oleObj name="Equation" r:id="rId10" imgW="965160" imgH="253800" progId="Equation.DSMT4">
                  <p:embed/>
                </p:oleObj>
              </mc:Choice>
              <mc:Fallback>
                <p:oleObj name="Equation" r:id="rId10" imgW="965160" imgH="253800" progId="Equation.DSMT4">
                  <p:embed/>
                  <p:pic>
                    <p:nvPicPr>
                      <p:cNvPr id="0" name=""/>
                      <p:cNvPicPr>
                        <a:picLocks noChangeAspect="1" noChangeArrowheads="1"/>
                      </p:cNvPicPr>
                      <p:nvPr/>
                    </p:nvPicPr>
                    <p:blipFill>
                      <a:blip r:embed="rId11"/>
                      <a:srcRect/>
                      <a:stretch>
                        <a:fillRect/>
                      </a:stretch>
                    </p:blipFill>
                    <p:spPr bwMode="auto">
                      <a:xfrm>
                        <a:off x="1835700" y="5157194"/>
                        <a:ext cx="17938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1013714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pPr algn="just">
              <a:buClr>
                <a:srgbClr val="34495E"/>
              </a:buClr>
            </a:pPr>
            <a:r>
              <a:rPr lang="en-US" dirty="0"/>
              <a:t>Ảnh hưởng của vật liệu</a:t>
            </a:r>
          </a:p>
          <a:p>
            <a:pPr lvl="1" algn="just">
              <a:buClr>
                <a:srgbClr val="34495E"/>
              </a:buClr>
            </a:pPr>
            <a:r>
              <a:rPr lang="en-US" dirty="0"/>
              <a:t>Hợp kim có độ bền mỏi cao hơn vật liệu không kim loại</a:t>
            </a:r>
          </a:p>
          <a:p>
            <a:pPr lvl="1" algn="just">
              <a:buClr>
                <a:srgbClr val="34495E"/>
              </a:buClr>
            </a:pPr>
            <a:r>
              <a:rPr lang="en-US" dirty="0"/>
              <a:t>Hợp kim đen có độ bền mỏi cao hơn hợp kim màu</a:t>
            </a:r>
          </a:p>
          <a:p>
            <a:pPr lvl="1" algn="just">
              <a:buClr>
                <a:srgbClr val="34495E"/>
              </a:buClr>
            </a:pPr>
            <a:r>
              <a:rPr lang="en-US" dirty="0"/>
              <a:t>Thép có độ bền mỏi cao hơn gang</a:t>
            </a:r>
          </a:p>
          <a:p>
            <a:pPr lvl="1" algn="just">
              <a:buClr>
                <a:srgbClr val="34495E"/>
              </a:buClr>
            </a:pPr>
            <a:r>
              <a:rPr lang="en-US" dirty="0"/>
              <a:t>Thép hợp kim có độ bền mỏi cao hơn thép </a:t>
            </a:r>
            <a:r>
              <a:rPr lang="en-US" dirty="0" err="1"/>
              <a:t>cácbon</a:t>
            </a:r>
            <a:endParaRPr lang="en-US" dirty="0"/>
          </a:p>
          <a:p>
            <a:pPr lvl="1" algn="just">
              <a:buClr>
                <a:srgbClr val="34495E"/>
              </a:buClr>
            </a:pPr>
            <a:r>
              <a:rPr lang="en-US" dirty="0"/>
              <a:t>Thép </a:t>
            </a:r>
            <a:r>
              <a:rPr lang="en-US" dirty="0" err="1"/>
              <a:t>cácbon</a:t>
            </a:r>
            <a:r>
              <a:rPr lang="en-US" dirty="0"/>
              <a:t> có hàm lượng cao có độ bền mỏi cao hơn thép </a:t>
            </a:r>
            <a:r>
              <a:rPr lang="en-US" dirty="0" err="1"/>
              <a:t>cácbon</a:t>
            </a:r>
            <a:r>
              <a:rPr lang="en-US" dirty="0"/>
              <a:t> có hàm lượng thấp</a:t>
            </a:r>
          </a:p>
        </p:txBody>
      </p:sp>
      <p:sp>
        <p:nvSpPr>
          <p:cNvPr id="2" name="Title 1"/>
          <p:cNvSpPr>
            <a:spLocks noGrp="1"/>
          </p:cNvSpPr>
          <p:nvPr>
            <p:ph type="title"/>
          </p:nvPr>
        </p:nvSpPr>
        <p:spPr/>
        <p:txBody>
          <a:bodyPr/>
          <a:lstStyle/>
          <a:p>
            <a:r>
              <a:t>Độ bền mỏi của chi tiết máy</a:t>
            </a:r>
            <a:endParaRPr lang="en-US" dirty="0"/>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sp>
        <p:nvSpPr>
          <p:cNvPr id="9" name="TextBox 8"/>
          <p:cNvSpPr txBox="1"/>
          <p:nvPr/>
        </p:nvSpPr>
        <p:spPr>
          <a:xfrm>
            <a:off x="990604" y="533402"/>
            <a:ext cx="7696207" cy="461665"/>
          </a:xfrm>
          <a:prstGeom prst="rect">
            <a:avLst/>
          </a:prstGeom>
          <a:noFill/>
        </p:spPr>
        <p:txBody>
          <a:bodyPr wrap="square" rtlCol="0">
            <a:spAutoFit/>
          </a:bodyPr>
          <a:lstStyle/>
          <a:p>
            <a:r>
              <a:rPr lang="en-GB" sz="2400" dirty="0">
                <a:solidFill>
                  <a:srgbClr val="16A085"/>
                </a:solidFill>
                <a:latin typeface="Segoe UI" pitchFamily="34" charset="0"/>
                <a:cs typeface="Segoe UI" pitchFamily="34" charset="0"/>
              </a:rPr>
              <a:t>Các nhân tố ảnh hưởng đến giới hạn mỏi</a:t>
            </a:r>
          </a:p>
        </p:txBody>
      </p:sp>
    </p:spTree>
    <p:extLst>
      <p:ext uri="{BB962C8B-B14F-4D97-AF65-F5344CB8AC3E}">
        <p14:creationId xmlns:p14="http://schemas.microsoft.com/office/powerpoint/2010/main" val="33878941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pPr algn="just">
              <a:buClr>
                <a:srgbClr val="34495E"/>
              </a:buClr>
            </a:pPr>
            <a:r>
              <a:rPr lang="en-US" dirty="0"/>
              <a:t>Ảnh hưởng của hình dáng kết cấu:</a:t>
            </a:r>
          </a:p>
          <a:p>
            <a:pPr lvl="1" algn="just">
              <a:buClr>
                <a:srgbClr val="34495E"/>
              </a:buClr>
            </a:pPr>
            <a:r>
              <a:rPr lang="en-US" dirty="0"/>
              <a:t>Tiết diện thay đổi đột ngột gây tập trung ứng suất, giảm sức bền mỏi</a:t>
            </a:r>
          </a:p>
          <a:p>
            <a:pPr lvl="1" algn="just">
              <a:buClr>
                <a:srgbClr val="34495E"/>
              </a:buClr>
            </a:pPr>
            <a:r>
              <a:rPr lang="en-US" dirty="0"/>
              <a:t>Hệ số tập trung ứng suất </a:t>
            </a:r>
          </a:p>
        </p:txBody>
      </p:sp>
      <p:sp>
        <p:nvSpPr>
          <p:cNvPr id="2" name="Title 1"/>
          <p:cNvSpPr>
            <a:spLocks noGrp="1"/>
          </p:cNvSpPr>
          <p:nvPr>
            <p:ph type="title"/>
          </p:nvPr>
        </p:nvSpPr>
        <p:spPr/>
        <p:txBody>
          <a:bodyPr/>
          <a:lstStyle/>
          <a:p>
            <a:r>
              <a:rPr lang="en-AU" dirty="0" err="1"/>
              <a:t>Độ</a:t>
            </a:r>
            <a:r>
              <a:rPr lang="en-AU" dirty="0"/>
              <a:t> bền mỏi của chi tiết máy</a:t>
            </a:r>
            <a:endParaRPr lang="en-US" dirty="0"/>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graphicFrame>
        <p:nvGraphicFramePr>
          <p:cNvPr id="4" name="Object 3"/>
          <p:cNvGraphicFramePr>
            <a:graphicFrameLocks noChangeAspect="1"/>
          </p:cNvGraphicFramePr>
          <p:nvPr/>
        </p:nvGraphicFramePr>
        <p:xfrm>
          <a:off x="3222996" y="3286124"/>
          <a:ext cx="2563450" cy="1090613"/>
        </p:xfrm>
        <a:graphic>
          <a:graphicData uri="http://schemas.openxmlformats.org/presentationml/2006/ole">
            <mc:AlternateContent xmlns:mc="http://schemas.openxmlformats.org/markup-compatibility/2006">
              <mc:Choice xmlns:v="urn:schemas-microsoft-com:vml" Requires="v">
                <p:oleObj name="Equation" r:id="rId3" imgW="1193760" imgH="507960" progId="Equation.DSMT4">
                  <p:embed/>
                </p:oleObj>
              </mc:Choice>
              <mc:Fallback>
                <p:oleObj name="Equation" r:id="rId3" imgW="1193760" imgH="507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2996" y="3286124"/>
                        <a:ext cx="2563450" cy="1090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1305" name="Picture 41"/>
          <p:cNvPicPr>
            <a:picLocks noChangeAspect="1" noChangeArrowheads="1"/>
          </p:cNvPicPr>
          <p:nvPr/>
        </p:nvPicPr>
        <p:blipFill>
          <a:blip r:embed="rId5"/>
          <a:srcRect/>
          <a:stretch>
            <a:fillRect/>
          </a:stretch>
        </p:blipFill>
        <p:spPr bwMode="auto">
          <a:xfrm>
            <a:off x="1066834" y="4500569"/>
            <a:ext cx="7934322" cy="1219971"/>
          </a:xfrm>
          <a:prstGeom prst="rect">
            <a:avLst/>
          </a:prstGeom>
          <a:noFill/>
          <a:ln w="9525">
            <a:noFill/>
            <a:miter lim="800000"/>
            <a:headEnd/>
            <a:tailEnd/>
          </a:ln>
          <a:effectLst/>
        </p:spPr>
      </p:pic>
      <p:sp>
        <p:nvSpPr>
          <p:cNvPr id="10" name="TextBox 9"/>
          <p:cNvSpPr txBox="1"/>
          <p:nvPr/>
        </p:nvSpPr>
        <p:spPr>
          <a:xfrm>
            <a:off x="990604" y="533402"/>
            <a:ext cx="7696207" cy="461665"/>
          </a:xfrm>
          <a:prstGeom prst="rect">
            <a:avLst/>
          </a:prstGeom>
          <a:noFill/>
        </p:spPr>
        <p:txBody>
          <a:bodyPr wrap="square" rtlCol="0">
            <a:spAutoFit/>
          </a:bodyPr>
          <a:lstStyle/>
          <a:p>
            <a:r>
              <a:rPr lang="en-GB" sz="2400" dirty="0">
                <a:solidFill>
                  <a:srgbClr val="16A085"/>
                </a:solidFill>
                <a:latin typeface="Segoe UI" pitchFamily="34" charset="0"/>
                <a:cs typeface="Segoe UI" pitchFamily="34" charset="0"/>
              </a:rPr>
              <a:t>Các nhân tố ảnh hưởng đến giới hạn mỏi</a:t>
            </a:r>
          </a:p>
        </p:txBody>
      </p:sp>
    </p:spTree>
    <p:extLst>
      <p:ext uri="{BB962C8B-B14F-4D97-AF65-F5344CB8AC3E}">
        <p14:creationId xmlns:p14="http://schemas.microsoft.com/office/powerpoint/2010/main" val="6460851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pPr algn="just">
              <a:buClr>
                <a:srgbClr val="34495E"/>
              </a:buClr>
            </a:pPr>
            <a:r>
              <a:rPr lang="en-US" dirty="0"/>
              <a:t>Ảnh hưởng của kích thước tuyệt đối:</a:t>
            </a:r>
          </a:p>
          <a:p>
            <a:pPr lvl="1" algn="just">
              <a:buClr>
                <a:srgbClr val="34495E"/>
              </a:buClr>
            </a:pPr>
            <a:r>
              <a:rPr lang="en-US" dirty="0"/>
              <a:t>Chi tiết có kích thước càng lớn thì giới hạn mỏi càng thấp</a:t>
            </a:r>
          </a:p>
          <a:p>
            <a:pPr lvl="1" algn="just">
              <a:buClr>
                <a:srgbClr val="34495E"/>
              </a:buClr>
            </a:pPr>
            <a:r>
              <a:rPr lang="en-US" dirty="0"/>
              <a:t>Nguyên nhân: chi tiết có kích thước càng lớn thì</a:t>
            </a:r>
          </a:p>
          <a:p>
            <a:pPr lvl="2" algn="just">
              <a:buClr>
                <a:srgbClr val="34495E"/>
              </a:buClr>
            </a:pPr>
            <a:r>
              <a:rPr lang="en-US" dirty="0"/>
              <a:t>Chứa càng nhiều khuyết tật: vết nứt tế vi, rỗ…</a:t>
            </a:r>
          </a:p>
          <a:p>
            <a:pPr lvl="2" algn="just">
              <a:buClr>
                <a:srgbClr val="34495E"/>
              </a:buClr>
            </a:pPr>
            <a:r>
              <a:rPr lang="en-US" dirty="0"/>
              <a:t>Chiều dày tương đối của lớp bề mặt được tăng bền giảm</a:t>
            </a:r>
          </a:p>
          <a:p>
            <a:pPr lvl="1" algn="just">
              <a:buClr>
                <a:srgbClr val="34495E"/>
              </a:buClr>
            </a:pPr>
            <a:r>
              <a:rPr lang="en-US" dirty="0"/>
              <a:t>Hệ số kích thước tuyệt đối</a:t>
            </a:r>
          </a:p>
        </p:txBody>
      </p:sp>
      <p:sp>
        <p:nvSpPr>
          <p:cNvPr id="2" name="Title 1"/>
          <p:cNvSpPr>
            <a:spLocks noGrp="1"/>
          </p:cNvSpPr>
          <p:nvPr>
            <p:ph type="title"/>
          </p:nvPr>
        </p:nvSpPr>
        <p:spPr/>
        <p:txBody>
          <a:bodyPr/>
          <a:lstStyle/>
          <a:p>
            <a:r>
              <a:rPr lang="en-AU" dirty="0" err="1"/>
              <a:t>Độ</a:t>
            </a:r>
            <a:r>
              <a:rPr lang="en-AU" dirty="0"/>
              <a:t> bền mỏi của chi tiết máy</a:t>
            </a:r>
            <a:endParaRPr lang="en-US" dirty="0"/>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graphicFrame>
        <p:nvGraphicFramePr>
          <p:cNvPr id="6" name="Object 5"/>
          <p:cNvGraphicFramePr>
            <a:graphicFrameLocks noChangeAspect="1"/>
          </p:cNvGraphicFramePr>
          <p:nvPr/>
        </p:nvGraphicFramePr>
        <p:xfrm>
          <a:off x="3243198" y="4214817"/>
          <a:ext cx="2614686" cy="1071571"/>
        </p:xfrm>
        <a:graphic>
          <a:graphicData uri="http://schemas.openxmlformats.org/presentationml/2006/ole">
            <mc:AlternateContent xmlns:mc="http://schemas.openxmlformats.org/markup-compatibility/2006">
              <mc:Choice xmlns:v="urn:schemas-microsoft-com:vml" Requires="v">
                <p:oleObj name="Equation" r:id="rId3" imgW="1295280" imgH="533160" progId="Equation.DSMT4">
                  <p:embed/>
                </p:oleObj>
              </mc:Choice>
              <mc:Fallback>
                <p:oleObj name="Equation" r:id="rId3" imgW="1295280" imgH="5331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3198" y="4214817"/>
                        <a:ext cx="2614686" cy="10715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2328" name="Picture 40"/>
          <p:cNvPicPr>
            <a:picLocks noChangeAspect="1" noChangeArrowheads="1"/>
          </p:cNvPicPr>
          <p:nvPr/>
        </p:nvPicPr>
        <p:blipFill>
          <a:blip r:embed="rId5"/>
          <a:srcRect/>
          <a:stretch>
            <a:fillRect/>
          </a:stretch>
        </p:blipFill>
        <p:spPr bwMode="auto">
          <a:xfrm>
            <a:off x="2152681" y="5357827"/>
            <a:ext cx="6276975" cy="942975"/>
          </a:xfrm>
          <a:prstGeom prst="rect">
            <a:avLst/>
          </a:prstGeom>
          <a:noFill/>
          <a:ln w="9525">
            <a:noFill/>
            <a:miter lim="800000"/>
            <a:headEnd/>
            <a:tailEnd/>
          </a:ln>
          <a:effectLst/>
        </p:spPr>
      </p:pic>
      <p:sp>
        <p:nvSpPr>
          <p:cNvPr id="10" name="TextBox 9"/>
          <p:cNvSpPr txBox="1"/>
          <p:nvPr/>
        </p:nvSpPr>
        <p:spPr>
          <a:xfrm>
            <a:off x="990604" y="533402"/>
            <a:ext cx="7696207" cy="461665"/>
          </a:xfrm>
          <a:prstGeom prst="rect">
            <a:avLst/>
          </a:prstGeom>
          <a:noFill/>
        </p:spPr>
        <p:txBody>
          <a:bodyPr wrap="square" rtlCol="0">
            <a:spAutoFit/>
          </a:bodyPr>
          <a:lstStyle/>
          <a:p>
            <a:r>
              <a:rPr lang="en-GB" sz="2400" dirty="0">
                <a:solidFill>
                  <a:srgbClr val="16A085"/>
                </a:solidFill>
                <a:latin typeface="Segoe UI" pitchFamily="34" charset="0"/>
                <a:cs typeface="Segoe UI" pitchFamily="34" charset="0"/>
              </a:rPr>
              <a:t>Các nhân tố ảnh hưởng đến giới hạn mỏi</a:t>
            </a:r>
          </a:p>
        </p:txBody>
      </p:sp>
    </p:spTree>
    <p:extLst>
      <p:ext uri="{BB962C8B-B14F-4D97-AF65-F5344CB8AC3E}">
        <p14:creationId xmlns:p14="http://schemas.microsoft.com/office/powerpoint/2010/main" val="10953955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pPr lvl="1" algn="just">
              <a:buClr>
                <a:srgbClr val="34495E"/>
              </a:buClr>
            </a:pPr>
            <a:r>
              <a:rPr lang="en-US" dirty="0"/>
              <a:t>Ảnh hưởng của công nghệ gia công bề mặt:</a:t>
            </a:r>
          </a:p>
          <a:p>
            <a:pPr lvl="2" algn="just">
              <a:buClr>
                <a:srgbClr val="34495E"/>
              </a:buClr>
            </a:pPr>
            <a:r>
              <a:rPr lang="en-US" dirty="0"/>
              <a:t>Lớp bề mặt thường là lớp chịu ứng suất lớn nhất, vết nứt tế vi do mỏi thường xuất hiện từ lớp này</a:t>
            </a:r>
          </a:p>
          <a:p>
            <a:pPr lvl="2" algn="just">
              <a:buClr>
                <a:srgbClr val="34495E"/>
              </a:buClr>
            </a:pPr>
            <a:r>
              <a:rPr lang="en-US" dirty="0"/>
              <a:t>Các ảnh hưởng:</a:t>
            </a:r>
          </a:p>
          <a:p>
            <a:pPr lvl="3" algn="just">
              <a:buClr>
                <a:srgbClr val="34495E"/>
              </a:buClr>
            </a:pPr>
            <a:r>
              <a:rPr lang="en-US" dirty="0"/>
              <a:t>CTM được gia công tinh, độ nhẵn bề mặt cao sẽ có giới hạn mỏi cao hơn gia công thôi, độ nhẵn thấp</a:t>
            </a:r>
          </a:p>
          <a:p>
            <a:pPr lvl="3" algn="just">
              <a:buClr>
                <a:srgbClr val="34495E"/>
              </a:buClr>
            </a:pPr>
            <a:r>
              <a:rPr lang="en-US" dirty="0"/>
              <a:t>CTM được tăng bền bề mặt như phun bi, lăn, nén… sẽ tăng độ bền mỏi</a:t>
            </a:r>
          </a:p>
          <a:p>
            <a:pPr lvl="2" algn="just">
              <a:buClr>
                <a:srgbClr val="34495E"/>
              </a:buClr>
            </a:pPr>
            <a:r>
              <a:rPr lang="en-US" dirty="0"/>
              <a:t>Đánh giá ảnh hưởng bằng hệ số bề mặt </a:t>
            </a:r>
          </a:p>
        </p:txBody>
      </p:sp>
      <p:sp>
        <p:nvSpPr>
          <p:cNvPr id="2" name="Title 1"/>
          <p:cNvSpPr>
            <a:spLocks noGrp="1"/>
          </p:cNvSpPr>
          <p:nvPr>
            <p:ph type="title"/>
          </p:nvPr>
        </p:nvSpPr>
        <p:spPr/>
        <p:txBody>
          <a:bodyPr/>
          <a:lstStyle/>
          <a:p>
            <a:r>
              <a:rPr lang="en-AU" dirty="0" err="1"/>
              <a:t>Độ</a:t>
            </a:r>
            <a:r>
              <a:rPr lang="en-AU" dirty="0"/>
              <a:t> bền mỏi của chi tiết máy</a:t>
            </a:r>
            <a:endParaRPr lang="en-US" dirty="0"/>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graphicFrame>
        <p:nvGraphicFramePr>
          <p:cNvPr id="4" name="Object 3"/>
          <p:cNvGraphicFramePr>
            <a:graphicFrameLocks noChangeAspect="1"/>
          </p:cNvGraphicFramePr>
          <p:nvPr/>
        </p:nvGraphicFramePr>
        <p:xfrm>
          <a:off x="6429388" y="4857760"/>
          <a:ext cx="314340" cy="388453"/>
        </p:xfrm>
        <a:graphic>
          <a:graphicData uri="http://schemas.openxmlformats.org/presentationml/2006/ole">
            <mc:AlternateContent xmlns:mc="http://schemas.openxmlformats.org/markup-compatibility/2006">
              <mc:Choice xmlns:v="urn:schemas-microsoft-com:vml" Requires="v">
                <p:oleObj name="Equation" r:id="rId4" imgW="164880" imgH="203040" progId="Equation.DSMT4">
                  <p:embed/>
                </p:oleObj>
              </mc:Choice>
              <mc:Fallback>
                <p:oleObj name="Equation" r:id="rId4" imgW="164880" imgH="20304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9388" y="4857760"/>
                        <a:ext cx="314340" cy="3884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p:cNvSpPr txBox="1"/>
          <p:nvPr/>
        </p:nvSpPr>
        <p:spPr>
          <a:xfrm>
            <a:off x="990604" y="533402"/>
            <a:ext cx="7696207" cy="461665"/>
          </a:xfrm>
          <a:prstGeom prst="rect">
            <a:avLst/>
          </a:prstGeom>
          <a:noFill/>
        </p:spPr>
        <p:txBody>
          <a:bodyPr wrap="square" rtlCol="0">
            <a:spAutoFit/>
          </a:bodyPr>
          <a:lstStyle/>
          <a:p>
            <a:r>
              <a:rPr lang="en-GB" sz="2400" dirty="0">
                <a:solidFill>
                  <a:srgbClr val="16A085"/>
                </a:solidFill>
                <a:latin typeface="Segoe UI" pitchFamily="34" charset="0"/>
                <a:cs typeface="Segoe UI" pitchFamily="34" charset="0"/>
              </a:rPr>
              <a:t>Các nhân tố ảnh hưởng đến giới hạn mỏi</a:t>
            </a:r>
          </a:p>
        </p:txBody>
      </p:sp>
    </p:spTree>
    <p:extLst>
      <p:ext uri="{BB962C8B-B14F-4D97-AF65-F5344CB8AC3E}">
        <p14:creationId xmlns:p14="http://schemas.microsoft.com/office/powerpoint/2010/main" val="30953030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pPr algn="just">
              <a:buClr>
                <a:srgbClr val="34495E"/>
              </a:buClr>
            </a:pPr>
            <a:r>
              <a:rPr lang="en-US" dirty="0"/>
              <a:t>Các biện pháp thiết kế</a:t>
            </a:r>
          </a:p>
          <a:p>
            <a:pPr lvl="1" algn="just">
              <a:buClr>
                <a:srgbClr val="34495E"/>
              </a:buClr>
            </a:pPr>
            <a:r>
              <a:rPr lang="en-US" dirty="0"/>
              <a:t>Bố trí những chỗ gây tập trung ứng suất ở xa vùng chịu ứng suất lớn</a:t>
            </a:r>
          </a:p>
          <a:p>
            <a:pPr lvl="1" algn="just">
              <a:buClr>
                <a:srgbClr val="34495E"/>
              </a:buClr>
            </a:pPr>
            <a:r>
              <a:rPr lang="en-US" dirty="0"/>
              <a:t>Tại những chỗ chuyển tiếp nên dùng góc lượn có bán kính lớn nhất, có thể dùng góc lượn </a:t>
            </a:r>
            <a:r>
              <a:rPr lang="en-US" dirty="0" err="1"/>
              <a:t>elip</a:t>
            </a:r>
            <a:endParaRPr lang="en-US" dirty="0"/>
          </a:p>
          <a:p>
            <a:pPr lvl="1" algn="just">
              <a:buClr>
                <a:srgbClr val="34495E"/>
              </a:buClr>
            </a:pPr>
            <a:r>
              <a:rPr lang="en-US" dirty="0"/>
              <a:t>Dùng then hoa răng thân khai thay cho then hoa răng chữ nhật</a:t>
            </a:r>
          </a:p>
          <a:p>
            <a:pPr lvl="1" algn="just">
              <a:buClr>
                <a:srgbClr val="34495E"/>
              </a:buClr>
            </a:pPr>
            <a:r>
              <a:rPr lang="en-US" dirty="0"/>
              <a:t>Với các mối ghép có độ dôi: phải vát mép, làm mềm hoặc khoét rãnh thoát tải ở </a:t>
            </a:r>
            <a:r>
              <a:rPr lang="en-US" dirty="0" err="1"/>
              <a:t>moayơ</a:t>
            </a:r>
            <a:endParaRPr lang="en-US" dirty="0"/>
          </a:p>
        </p:txBody>
      </p:sp>
      <p:sp>
        <p:nvSpPr>
          <p:cNvPr id="2" name="Title 1"/>
          <p:cNvSpPr>
            <a:spLocks noGrp="1"/>
          </p:cNvSpPr>
          <p:nvPr>
            <p:ph type="title"/>
          </p:nvPr>
        </p:nvSpPr>
        <p:spPr/>
        <p:txBody>
          <a:bodyPr/>
          <a:lstStyle/>
          <a:p>
            <a:r>
              <a:rPr lang="en-AU" dirty="0" err="1"/>
              <a:t>Độ</a:t>
            </a:r>
            <a:r>
              <a:rPr lang="en-AU" dirty="0"/>
              <a:t> bền mỏi của chi tiết máy</a:t>
            </a:r>
            <a:endParaRPr lang="en-US" dirty="0"/>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sp>
        <p:nvSpPr>
          <p:cNvPr id="9" name="TextBox 8"/>
          <p:cNvSpPr txBox="1"/>
          <p:nvPr/>
        </p:nvSpPr>
        <p:spPr>
          <a:xfrm>
            <a:off x="990604" y="533402"/>
            <a:ext cx="7696207" cy="461665"/>
          </a:xfrm>
          <a:prstGeom prst="rect">
            <a:avLst/>
          </a:prstGeom>
          <a:noFill/>
        </p:spPr>
        <p:txBody>
          <a:bodyPr wrap="square" rtlCol="0">
            <a:spAutoFit/>
          </a:bodyPr>
          <a:lstStyle/>
          <a:p>
            <a:r>
              <a:rPr lang="en-GB" sz="2400" dirty="0">
                <a:solidFill>
                  <a:srgbClr val="16A085"/>
                </a:solidFill>
                <a:latin typeface="Segoe UI" pitchFamily="34" charset="0"/>
                <a:cs typeface="Segoe UI" pitchFamily="34" charset="0"/>
              </a:rPr>
              <a:t>Các biện pháp nâng cao độ bền mỏi</a:t>
            </a:r>
          </a:p>
        </p:txBody>
      </p:sp>
    </p:spTree>
    <p:extLst>
      <p:ext uri="{BB962C8B-B14F-4D97-AF65-F5344CB8AC3E}">
        <p14:creationId xmlns:p14="http://schemas.microsoft.com/office/powerpoint/2010/main" val="18253473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pPr algn="just">
              <a:buClr>
                <a:srgbClr val="34495E"/>
              </a:buClr>
            </a:pPr>
            <a:r>
              <a:rPr lang="en-US" dirty="0"/>
              <a:t>Các biện pháp công nghệ</a:t>
            </a:r>
          </a:p>
          <a:p>
            <a:pPr lvl="1" algn="just">
              <a:buClr>
                <a:srgbClr val="34495E"/>
              </a:buClr>
            </a:pPr>
            <a:r>
              <a:rPr lang="en-US" dirty="0"/>
              <a:t>Nhiệt luyện hoặc hóa nhiệt luyện: tôi cải thiện, thường hóa, tôi và ram thấp, thấm than rồi tôi, thấm </a:t>
            </a:r>
            <a:r>
              <a:rPr lang="en-US" dirty="0" err="1"/>
              <a:t>nitơ</a:t>
            </a:r>
            <a:r>
              <a:rPr lang="en-US" dirty="0"/>
              <a:t>, tôi cao tần…</a:t>
            </a:r>
          </a:p>
          <a:p>
            <a:pPr lvl="1" algn="just">
              <a:buClr>
                <a:srgbClr val="34495E"/>
              </a:buClr>
            </a:pPr>
            <a:r>
              <a:rPr lang="en-US" dirty="0"/>
              <a:t>Gia công tinh bề mặt: mài, đánh bóng, lăn ép, phun bi…</a:t>
            </a:r>
          </a:p>
          <a:p>
            <a:pPr lvl="1" algn="just">
              <a:buClr>
                <a:srgbClr val="34495E"/>
              </a:buClr>
            </a:pPr>
            <a:r>
              <a:rPr lang="en-US" dirty="0"/>
              <a:t>Gia công gây biến dạng dẻo lớp bề mặt</a:t>
            </a:r>
          </a:p>
        </p:txBody>
      </p:sp>
      <p:sp>
        <p:nvSpPr>
          <p:cNvPr id="2" name="Title 1"/>
          <p:cNvSpPr>
            <a:spLocks noGrp="1"/>
          </p:cNvSpPr>
          <p:nvPr>
            <p:ph type="title"/>
          </p:nvPr>
        </p:nvSpPr>
        <p:spPr/>
        <p:txBody>
          <a:bodyPr/>
          <a:lstStyle/>
          <a:p>
            <a:r>
              <a:rPr lang="en-AU" dirty="0" err="1"/>
              <a:t>Độ</a:t>
            </a:r>
            <a:r>
              <a:rPr lang="en-AU" dirty="0"/>
              <a:t> bền mỏi của chi tiết máy</a:t>
            </a:r>
            <a:endParaRPr lang="en-US" dirty="0"/>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sp>
        <p:nvSpPr>
          <p:cNvPr id="9" name="TextBox 8"/>
          <p:cNvSpPr txBox="1"/>
          <p:nvPr/>
        </p:nvSpPr>
        <p:spPr>
          <a:xfrm>
            <a:off x="990604" y="533402"/>
            <a:ext cx="7696207" cy="461665"/>
          </a:xfrm>
          <a:prstGeom prst="rect">
            <a:avLst/>
          </a:prstGeom>
          <a:noFill/>
        </p:spPr>
        <p:txBody>
          <a:bodyPr wrap="square" rtlCol="0">
            <a:spAutoFit/>
          </a:bodyPr>
          <a:lstStyle/>
          <a:p>
            <a:r>
              <a:rPr lang="en-GB" sz="2400" dirty="0">
                <a:solidFill>
                  <a:srgbClr val="16A085"/>
                </a:solidFill>
                <a:latin typeface="Segoe UI" pitchFamily="34" charset="0"/>
                <a:cs typeface="Segoe UI" pitchFamily="34" charset="0"/>
              </a:rPr>
              <a:t>Các biện pháp nâng cao độ bền mỏi</a:t>
            </a:r>
          </a:p>
        </p:txBody>
      </p:sp>
    </p:spTree>
    <p:extLst>
      <p:ext uri="{BB962C8B-B14F-4D97-AF65-F5344CB8AC3E}">
        <p14:creationId xmlns:p14="http://schemas.microsoft.com/office/powerpoint/2010/main" val="18577812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r>
              <a:rPr lang="en-US" dirty="0"/>
              <a:t>Độ tin cậy là mức độ duy trì các chỉ tiêu khả năng làm việc của máy, chi tiết máy trong suốt thời gian sử dụng</a:t>
            </a:r>
          </a:p>
          <a:p>
            <a:r>
              <a:rPr lang="en-US" dirty="0"/>
              <a:t>Độ tin cậy là cao nếu máy và chi tiết máy ít xảy ra hỏng hóc, tốn ít thời gian hiệu chỉnh, sửa chữa </a:t>
            </a:r>
          </a:p>
        </p:txBody>
      </p:sp>
      <p:sp>
        <p:nvSpPr>
          <p:cNvPr id="2" name="Title 1"/>
          <p:cNvSpPr>
            <a:spLocks noGrp="1"/>
          </p:cNvSpPr>
          <p:nvPr>
            <p:ph type="title"/>
          </p:nvPr>
        </p:nvSpPr>
        <p:spPr/>
        <p:txBody>
          <a:bodyPr/>
          <a:lstStyle/>
          <a:p>
            <a:r>
              <a:rPr lang="en-US" dirty="0"/>
              <a:t>Độ tin cậy</a:t>
            </a:r>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sp>
        <p:nvSpPr>
          <p:cNvPr id="4" name="Rectangle 2"/>
          <p:cNvSpPr>
            <a:spLocks noChangeArrowheads="1"/>
          </p:cNvSpPr>
          <p:nvPr/>
        </p:nvSpPr>
        <p:spPr bwMode="auto">
          <a:xfrm>
            <a:off x="3" y="-18466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4"/>
          <p:cNvSpPr>
            <a:spLocks noChangeArrowheads="1"/>
          </p:cNvSpPr>
          <p:nvPr/>
        </p:nvSpPr>
        <p:spPr bwMode="auto">
          <a:xfrm>
            <a:off x="3" y="-18466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2"/>
          <p:cNvSpPr>
            <a:spLocks noChangeArrowheads="1"/>
          </p:cNvSpPr>
          <p:nvPr/>
        </p:nvSpPr>
        <p:spPr bwMode="auto">
          <a:xfrm>
            <a:off x="3" y="-18466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2244643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lnSpcReduction="10000"/>
          </a:bodyPr>
          <a:lstStyle/>
          <a:p>
            <a:r>
              <a:rPr lang="en-US" b="1" dirty="0"/>
              <a:t>Xác suất làm việc không hỏng hóc</a:t>
            </a:r>
            <a:r>
              <a:rPr lang="en-US" dirty="0"/>
              <a:t>, R(t)</a:t>
            </a:r>
          </a:p>
          <a:p>
            <a:pPr marL="457200" lvl="1" indent="0" algn="ctr">
              <a:buNone/>
            </a:pPr>
            <a:r>
              <a:rPr lang="en-US" dirty="0">
                <a:solidFill>
                  <a:srgbClr val="FF0000"/>
                </a:solidFill>
              </a:rPr>
              <a:t>R càng cao, độ tin cậy càng lớn</a:t>
            </a:r>
          </a:p>
          <a:p>
            <a:r>
              <a:rPr lang="en-US" b="1" dirty="0"/>
              <a:t>Cường độ hỏng hóc</a:t>
            </a:r>
            <a:r>
              <a:rPr lang="en-US" dirty="0"/>
              <a:t>, </a:t>
            </a:r>
            <a:r>
              <a:rPr lang="el-GR" dirty="0"/>
              <a:t>λ</a:t>
            </a:r>
            <a:r>
              <a:rPr lang="en-US" dirty="0"/>
              <a:t>(t)</a:t>
            </a:r>
          </a:p>
          <a:p>
            <a:pPr marL="457200" lvl="1" indent="0" algn="ctr">
              <a:buNone/>
            </a:pPr>
            <a:r>
              <a:rPr lang="en-US" dirty="0">
                <a:solidFill>
                  <a:srgbClr val="FF0000"/>
                </a:solidFill>
              </a:rPr>
              <a:t>Tại thời điểm </a:t>
            </a:r>
            <a:r>
              <a:rPr lang="el-GR" dirty="0">
                <a:solidFill>
                  <a:srgbClr val="FF0000"/>
                </a:solidFill>
              </a:rPr>
              <a:t>λ</a:t>
            </a:r>
            <a:r>
              <a:rPr lang="en-US" dirty="0">
                <a:solidFill>
                  <a:srgbClr val="FF0000"/>
                </a:solidFill>
              </a:rPr>
              <a:t> thấp, độ tin cậy càng cao</a:t>
            </a:r>
          </a:p>
          <a:p>
            <a:r>
              <a:rPr lang="en-US" b="1" dirty="0"/>
              <a:t>Tuổi thọ: </a:t>
            </a:r>
            <a:r>
              <a:rPr lang="en-US" dirty="0"/>
              <a:t>Thời gian từ lúc bắt đầu làm việc đến khi hỏng, </a:t>
            </a:r>
            <a:r>
              <a:rPr lang="en-US" dirty="0" err="1"/>
              <a:t>t</a:t>
            </a:r>
            <a:r>
              <a:rPr lang="en-US" baseline="-25000" dirty="0" err="1"/>
              <a:t>H</a:t>
            </a:r>
            <a:endParaRPr lang="en-US" baseline="-25000" dirty="0"/>
          </a:p>
          <a:p>
            <a:pPr marL="457200" lvl="1" indent="0" algn="ctr">
              <a:buNone/>
            </a:pPr>
            <a:r>
              <a:rPr lang="en-US" dirty="0" err="1">
                <a:solidFill>
                  <a:srgbClr val="FF0000"/>
                </a:solidFill>
              </a:rPr>
              <a:t>t</a:t>
            </a:r>
            <a:r>
              <a:rPr lang="en-US" baseline="-25000" dirty="0" err="1">
                <a:solidFill>
                  <a:srgbClr val="FF0000"/>
                </a:solidFill>
              </a:rPr>
              <a:t>H</a:t>
            </a:r>
            <a:r>
              <a:rPr lang="en-US" dirty="0">
                <a:solidFill>
                  <a:srgbClr val="FF0000"/>
                </a:solidFill>
              </a:rPr>
              <a:t> càng cao, độ tin cậy càng cao</a:t>
            </a:r>
          </a:p>
          <a:p>
            <a:r>
              <a:rPr lang="en-US" b="1" dirty="0"/>
              <a:t>Hệ số sử dụng: </a:t>
            </a:r>
            <a:r>
              <a:rPr lang="en-US" dirty="0"/>
              <a:t>tỉ lệ giữa thời gian phục vụ với tổng thời gian làm việc và nghỉ để bảo dưỡng, K</a:t>
            </a:r>
            <a:r>
              <a:rPr lang="en-US" baseline="-25000" dirty="0"/>
              <a:t>s</a:t>
            </a:r>
            <a:endParaRPr lang="en-US" dirty="0"/>
          </a:p>
          <a:p>
            <a:pPr marL="457200" lvl="1" indent="0" algn="ctr">
              <a:buNone/>
            </a:pPr>
            <a:r>
              <a:rPr lang="en-US" dirty="0">
                <a:solidFill>
                  <a:srgbClr val="FF0000"/>
                </a:solidFill>
              </a:rPr>
              <a:t>K</a:t>
            </a:r>
            <a:r>
              <a:rPr lang="en-US" baseline="-25000" dirty="0">
                <a:solidFill>
                  <a:srgbClr val="FF0000"/>
                </a:solidFill>
              </a:rPr>
              <a:t>s</a:t>
            </a:r>
            <a:r>
              <a:rPr lang="en-US" dirty="0">
                <a:solidFill>
                  <a:srgbClr val="FF0000"/>
                </a:solidFill>
              </a:rPr>
              <a:t> càng cao, độ tin cậy càng cao</a:t>
            </a:r>
            <a:endParaRPr lang="en-US" baseline="-25000" dirty="0">
              <a:solidFill>
                <a:srgbClr val="FF0000"/>
              </a:solidFill>
            </a:endParaRPr>
          </a:p>
        </p:txBody>
      </p:sp>
      <p:sp>
        <p:nvSpPr>
          <p:cNvPr id="2" name="Title 1"/>
          <p:cNvSpPr>
            <a:spLocks noGrp="1"/>
          </p:cNvSpPr>
          <p:nvPr>
            <p:ph type="title"/>
          </p:nvPr>
        </p:nvSpPr>
        <p:spPr/>
        <p:txBody>
          <a:bodyPr/>
          <a:lstStyle/>
          <a:p>
            <a:r>
              <a:rPr lang="en-US" dirty="0"/>
              <a:t>Độ tin cậy</a:t>
            </a:r>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sp>
        <p:nvSpPr>
          <p:cNvPr id="4" name="Rectangle 2"/>
          <p:cNvSpPr>
            <a:spLocks noChangeArrowheads="1"/>
          </p:cNvSpPr>
          <p:nvPr/>
        </p:nvSpPr>
        <p:spPr bwMode="auto">
          <a:xfrm>
            <a:off x="3" y="-18466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4"/>
          <p:cNvSpPr>
            <a:spLocks noChangeArrowheads="1"/>
          </p:cNvSpPr>
          <p:nvPr/>
        </p:nvSpPr>
        <p:spPr bwMode="auto">
          <a:xfrm>
            <a:off x="3" y="-18466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2"/>
          <p:cNvSpPr>
            <a:spLocks noChangeArrowheads="1"/>
          </p:cNvSpPr>
          <p:nvPr/>
        </p:nvSpPr>
        <p:spPr bwMode="auto">
          <a:xfrm>
            <a:off x="3" y="-18466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TextBox 9"/>
          <p:cNvSpPr txBox="1"/>
          <p:nvPr/>
        </p:nvSpPr>
        <p:spPr>
          <a:xfrm>
            <a:off x="990604" y="533402"/>
            <a:ext cx="7696207" cy="461665"/>
          </a:xfrm>
          <a:prstGeom prst="rect">
            <a:avLst/>
          </a:prstGeom>
          <a:noFill/>
        </p:spPr>
        <p:txBody>
          <a:bodyPr wrap="square" rtlCol="0">
            <a:spAutoFit/>
          </a:bodyPr>
          <a:lstStyle/>
          <a:p>
            <a:r>
              <a:rPr lang="en-GB" sz="2400" dirty="0">
                <a:solidFill>
                  <a:srgbClr val="16A085"/>
                </a:solidFill>
                <a:latin typeface="Segoe UI" pitchFamily="34" charset="0"/>
                <a:cs typeface="Segoe UI" pitchFamily="34" charset="0"/>
              </a:rPr>
              <a:t>Các chỉ tiêu đánh giá độ tin cậy</a:t>
            </a:r>
          </a:p>
        </p:txBody>
      </p:sp>
    </p:spTree>
    <p:extLst>
      <p:ext uri="{BB962C8B-B14F-4D97-AF65-F5344CB8AC3E}">
        <p14:creationId xmlns:p14="http://schemas.microsoft.com/office/powerpoint/2010/main" val="2153681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B48899-0B51-9DC9-47A9-104586A71390}"/>
              </a:ext>
            </a:extLst>
          </p:cNvPr>
          <p:cNvSpPr txBox="1"/>
          <p:nvPr/>
        </p:nvSpPr>
        <p:spPr>
          <a:xfrm>
            <a:off x="217884" y="1268760"/>
            <a:ext cx="8708231" cy="3970318"/>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txBody>
          <a:bodyPr wrap="square">
            <a:spAutoFit/>
          </a:bodyPr>
          <a:lstStyle/>
          <a:p>
            <a:r>
              <a:rPr lang="vi-VN" dirty="0">
                <a:solidFill>
                  <a:srgbClr val="0070C0"/>
                </a:solidFill>
              </a:rPr>
              <a:t>Xuất phát từ các chỉ tiêu kinh tế kỉ thuật, thiết kế máy bao gồm các nội dung sau:</a:t>
            </a:r>
          </a:p>
          <a:p>
            <a:r>
              <a:rPr lang="en-US" dirty="0">
                <a:solidFill>
                  <a:srgbClr val="0070C0"/>
                </a:solidFill>
              </a:rPr>
              <a:t>1</a:t>
            </a:r>
            <a:r>
              <a:rPr lang="vi-VN" dirty="0">
                <a:solidFill>
                  <a:srgbClr val="0070C0"/>
                </a:solidFill>
              </a:rPr>
              <a:t>) Xác định nguyên tắc hoạt động và chế độ làm việc của máy dự định thiết kế.</a:t>
            </a:r>
          </a:p>
          <a:p>
            <a:pPr algn="just"/>
            <a:r>
              <a:rPr lang="en-US" dirty="0">
                <a:solidFill>
                  <a:srgbClr val="0070C0"/>
                </a:solidFill>
              </a:rPr>
              <a:t>2</a:t>
            </a:r>
            <a:r>
              <a:rPr lang="vi-VN" dirty="0">
                <a:solidFill>
                  <a:srgbClr val="0070C0"/>
                </a:solidFill>
              </a:rPr>
              <a:t>) Lập sơ đồ chung toàn máy và các bộ phận máy thỏa mãn các yêu cầu cho trước. Đề xuất một số phương án thực hiện, đánh giá và so sánh các phương án để tìm ra phương án phù hợp nhất đáp ứng nhiều nhất các yêu cầu đã</a:t>
            </a:r>
            <a:r>
              <a:rPr lang="en-US" dirty="0">
                <a:solidFill>
                  <a:srgbClr val="0070C0"/>
                </a:solidFill>
              </a:rPr>
              <a:t> </a:t>
            </a:r>
            <a:r>
              <a:rPr lang="vi-VN" dirty="0">
                <a:solidFill>
                  <a:srgbClr val="0070C0"/>
                </a:solidFill>
              </a:rPr>
              <a:t>được đặt ra.</a:t>
            </a:r>
            <a:endParaRPr lang="en-US" dirty="0">
              <a:solidFill>
                <a:srgbClr val="0070C0"/>
              </a:solidFill>
            </a:endParaRPr>
          </a:p>
          <a:p>
            <a:pPr algn="just"/>
            <a:r>
              <a:rPr lang="en-US" dirty="0">
                <a:solidFill>
                  <a:srgbClr val="0070C0"/>
                </a:solidFill>
              </a:rPr>
              <a:t>3</a:t>
            </a:r>
            <a:r>
              <a:rPr lang="vi-VN" dirty="0">
                <a:solidFill>
                  <a:srgbClr val="0070C0"/>
                </a:solidFill>
              </a:rPr>
              <a:t>) Xác định lực hoặc </a:t>
            </a:r>
            <a:r>
              <a:rPr lang="vi-VN" dirty="0" err="1">
                <a:solidFill>
                  <a:srgbClr val="0070C0"/>
                </a:solidFill>
              </a:rPr>
              <a:t>mômen</a:t>
            </a:r>
            <a:r>
              <a:rPr lang="vi-VN" dirty="0">
                <a:solidFill>
                  <a:srgbClr val="0070C0"/>
                </a:solidFill>
              </a:rPr>
              <a:t> tác dụng lên các bộ phận máy và đặc tính thay đổi của tải trọng.</a:t>
            </a:r>
          </a:p>
          <a:p>
            <a:pPr algn="just"/>
            <a:r>
              <a:rPr lang="en-US" dirty="0">
                <a:solidFill>
                  <a:srgbClr val="0070C0"/>
                </a:solidFill>
              </a:rPr>
              <a:t>4</a:t>
            </a:r>
            <a:r>
              <a:rPr lang="vi-VN" dirty="0">
                <a:solidFill>
                  <a:srgbClr val="0070C0"/>
                </a:solidFill>
              </a:rPr>
              <a:t>) Chọn vật liệu thích hợp nhằm sử dụng một cách có lợi nhất tính chất đa dạng và khác biệt của vật liệu để nâng cao hiệu quả và độ tin cậy làm việc của máy.</a:t>
            </a:r>
          </a:p>
          <a:p>
            <a:pPr algn="just"/>
            <a:r>
              <a:rPr lang="en-US" dirty="0">
                <a:solidFill>
                  <a:srgbClr val="0070C0"/>
                </a:solidFill>
              </a:rPr>
              <a:t>5</a:t>
            </a:r>
            <a:r>
              <a:rPr lang="vi-VN" dirty="0">
                <a:solidFill>
                  <a:srgbClr val="0070C0"/>
                </a:solidFill>
              </a:rPr>
              <a:t>) Thực hiện các tính toán động học, lực, độ bền và các tính toán khác nhằm xác định kích thước của chi tiết máy, bộ phận máy và toàn máy.</a:t>
            </a:r>
          </a:p>
          <a:p>
            <a:pPr algn="just"/>
            <a:r>
              <a:rPr lang="en-US" dirty="0">
                <a:solidFill>
                  <a:srgbClr val="0070C0"/>
                </a:solidFill>
              </a:rPr>
              <a:t>6</a:t>
            </a:r>
            <a:r>
              <a:rPr lang="vi-VN" dirty="0">
                <a:solidFill>
                  <a:srgbClr val="0070C0"/>
                </a:solidFill>
              </a:rPr>
              <a:t>) Thiết kế kết cấu các chỉ tiết máy, bộ phận máy và toàn máy thỏa mãn các chỉ tiêu về khả năng làm việc đồng thời đáp ứng các yêu cầu công nghệ và lắp ghép.</a:t>
            </a:r>
          </a:p>
          <a:p>
            <a:pPr algn="just"/>
            <a:r>
              <a:rPr lang="en-US" dirty="0">
                <a:solidFill>
                  <a:srgbClr val="0070C0"/>
                </a:solidFill>
              </a:rPr>
              <a:t>7</a:t>
            </a:r>
            <a:r>
              <a:rPr lang="vi-VN" dirty="0">
                <a:solidFill>
                  <a:srgbClr val="0070C0"/>
                </a:solidFill>
              </a:rPr>
              <a:t>) Lập thuyết minh, các hướng dẫn về sử dụng và sửa chữa máy.</a:t>
            </a:r>
            <a:endParaRPr lang="en-US" dirty="0">
              <a:solidFill>
                <a:srgbClr val="0070C0"/>
              </a:solidFill>
            </a:endParaRPr>
          </a:p>
        </p:txBody>
      </p:sp>
      <p:sp>
        <p:nvSpPr>
          <p:cNvPr id="5" name="Title 8">
            <a:extLst>
              <a:ext uri="{FF2B5EF4-FFF2-40B4-BE49-F238E27FC236}">
                <a16:creationId xmlns:a16="http://schemas.microsoft.com/office/drawing/2014/main" id="{D3781584-C0EE-F12D-EE46-2897BB1AC8D6}"/>
              </a:ext>
            </a:extLst>
          </p:cNvPr>
          <p:cNvSpPr txBox="1">
            <a:spLocks/>
          </p:cNvSpPr>
          <p:nvPr/>
        </p:nvSpPr>
        <p:spPr>
          <a:xfrm>
            <a:off x="217884" y="32844"/>
            <a:ext cx="8463988" cy="852475"/>
          </a:xfrm>
          <a:prstGeom prst="rect">
            <a:avLst/>
          </a:prstGeom>
        </p:spPr>
        <p:txBody>
          <a:bodyPr vert="horz" lIns="91440" tIns="45720" rIns="91440" bIns="45720" rtlCol="0" anchor="ctr">
            <a:noAutofit/>
          </a:bodyPr>
          <a:lstStyle>
            <a:lvl1pPr algn="l" defTabSz="914400" rtl="0" eaLnBrk="1" latinLnBrk="0" hangingPunct="1">
              <a:spcBef>
                <a:spcPct val="0"/>
              </a:spcBef>
              <a:buNone/>
              <a:defRPr lang="en-US" sz="3000" b="1" kern="1200" smtClean="0">
                <a:solidFill>
                  <a:srgbClr val="34495E"/>
                </a:solidFill>
                <a:effectLst>
                  <a:outerShdw blurRad="38100" dist="38100" dir="2700000" algn="tl">
                    <a:schemeClr val="bg1">
                      <a:lumMod val="85000"/>
                      <a:alpha val="90000"/>
                    </a:schemeClr>
                  </a:outerShdw>
                </a:effectLst>
                <a:latin typeface="Segoe UI" pitchFamily="34" charset="0"/>
                <a:ea typeface="+mn-ea"/>
                <a:cs typeface="Segoe UI" pitchFamily="34" charset="0"/>
              </a:defRPr>
            </a:lvl1pPr>
          </a:lstStyle>
          <a:p>
            <a:r>
              <a:rPr lang="vi-VN" dirty="0">
                <a:latin typeface="Times New Roman" panose="02020603050405020304" pitchFamily="18" charset="0"/>
                <a:cs typeface="Times New Roman" panose="02020603050405020304" pitchFamily="18" charset="0"/>
              </a:rPr>
              <a:t>Cơ sở thiết kế máy công cụ</a:t>
            </a:r>
          </a:p>
        </p:txBody>
      </p:sp>
    </p:spTree>
    <p:extLst>
      <p:ext uri="{BB962C8B-B14F-4D97-AF65-F5344CB8AC3E}">
        <p14:creationId xmlns:p14="http://schemas.microsoft.com/office/powerpoint/2010/main" val="13910309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r>
              <a:rPr lang="en-US" dirty="0"/>
              <a:t>Cố gắng sử dụng kết cấu đơn giản</a:t>
            </a:r>
          </a:p>
          <a:p>
            <a:r>
              <a:rPr lang="en-US" dirty="0"/>
              <a:t>Nâng cao độ chính xác tính toán</a:t>
            </a:r>
          </a:p>
          <a:p>
            <a:r>
              <a:rPr lang="en-US" dirty="0"/>
              <a:t>Chọn các phương pháp gia công tin cậy</a:t>
            </a:r>
          </a:p>
          <a:p>
            <a:r>
              <a:rPr lang="en-US" dirty="0"/>
              <a:t>Nâng cao độ chính xác kiểm tra</a:t>
            </a:r>
          </a:p>
          <a:p>
            <a:r>
              <a:rPr lang="en-US" dirty="0"/>
              <a:t>Tuân thủ quy trình sử dụng máy</a:t>
            </a:r>
          </a:p>
          <a:p>
            <a:r>
              <a:rPr lang="en-US" dirty="0"/>
              <a:t>Có thể tăng độ tin cậy tại khâu yếu bằng cách lắp song </a:t>
            </a:r>
            <a:r>
              <a:rPr lang="en-US" dirty="0" err="1"/>
              <a:t>song</a:t>
            </a:r>
            <a:r>
              <a:rPr lang="en-US" dirty="0"/>
              <a:t> các phần tử cùng chức năng</a:t>
            </a:r>
          </a:p>
        </p:txBody>
      </p:sp>
      <p:sp>
        <p:nvSpPr>
          <p:cNvPr id="2" name="Title 1"/>
          <p:cNvSpPr>
            <a:spLocks noGrp="1"/>
          </p:cNvSpPr>
          <p:nvPr>
            <p:ph type="title"/>
          </p:nvPr>
        </p:nvSpPr>
        <p:spPr/>
        <p:txBody>
          <a:bodyPr/>
          <a:lstStyle/>
          <a:p>
            <a:r>
              <a:rPr lang="en-US" dirty="0"/>
              <a:t>Độ tin cậy</a:t>
            </a:r>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sp>
        <p:nvSpPr>
          <p:cNvPr id="4" name="Rectangle 2"/>
          <p:cNvSpPr>
            <a:spLocks noChangeArrowheads="1"/>
          </p:cNvSpPr>
          <p:nvPr/>
        </p:nvSpPr>
        <p:spPr bwMode="auto">
          <a:xfrm>
            <a:off x="3" y="-18466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4"/>
          <p:cNvSpPr>
            <a:spLocks noChangeArrowheads="1"/>
          </p:cNvSpPr>
          <p:nvPr/>
        </p:nvSpPr>
        <p:spPr bwMode="auto">
          <a:xfrm>
            <a:off x="3" y="-18466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2"/>
          <p:cNvSpPr>
            <a:spLocks noChangeArrowheads="1"/>
          </p:cNvSpPr>
          <p:nvPr/>
        </p:nvSpPr>
        <p:spPr bwMode="auto">
          <a:xfrm>
            <a:off x="3" y="-18466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TextBox 9"/>
          <p:cNvSpPr txBox="1"/>
          <p:nvPr/>
        </p:nvSpPr>
        <p:spPr>
          <a:xfrm>
            <a:off x="990604" y="533402"/>
            <a:ext cx="7696207" cy="461665"/>
          </a:xfrm>
          <a:prstGeom prst="rect">
            <a:avLst/>
          </a:prstGeom>
          <a:noFill/>
        </p:spPr>
        <p:txBody>
          <a:bodyPr wrap="square" rtlCol="0">
            <a:spAutoFit/>
          </a:bodyPr>
          <a:lstStyle/>
          <a:p>
            <a:r>
              <a:rPr lang="en-GB" sz="2400" dirty="0">
                <a:solidFill>
                  <a:srgbClr val="16A085"/>
                </a:solidFill>
                <a:latin typeface="Segoe UI" pitchFamily="34" charset="0"/>
                <a:cs typeface="Segoe UI" pitchFamily="34" charset="0"/>
              </a:rPr>
              <a:t>Các biện pháp nâng cao độ tin cậy</a:t>
            </a:r>
          </a:p>
        </p:txBody>
      </p:sp>
    </p:spTree>
    <p:extLst>
      <p:ext uri="{BB962C8B-B14F-4D97-AF65-F5344CB8AC3E}">
        <p14:creationId xmlns:p14="http://schemas.microsoft.com/office/powerpoint/2010/main" val="1700223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fontScale="92500"/>
          </a:bodyPr>
          <a:lstStyle/>
          <a:p>
            <a:r>
              <a:rPr lang="en-US" dirty="0"/>
              <a:t>Chi tiết máy có tính công nghệ và kinh tế cao nếu:</a:t>
            </a:r>
          </a:p>
          <a:p>
            <a:pPr lvl="1"/>
            <a:r>
              <a:rPr lang="en-US" dirty="0"/>
              <a:t>Thỏa mãn các yêu cầu về khả năng làm việc</a:t>
            </a:r>
          </a:p>
          <a:p>
            <a:pPr lvl="1"/>
            <a:r>
              <a:rPr lang="en-US" dirty="0"/>
              <a:t>Chi phí chế tạo thấp trong điều kiện hiện có</a:t>
            </a:r>
          </a:p>
          <a:p>
            <a:pPr lvl="1"/>
            <a:r>
              <a:rPr lang="en-US" dirty="0"/>
              <a:t>Chi phí thấp cho vận hành sử dụng, bảo quản</a:t>
            </a:r>
          </a:p>
          <a:p>
            <a:r>
              <a:rPr lang="en-US" dirty="0"/>
              <a:t>Các yêu cầu chính của tính công nghệ:</a:t>
            </a:r>
          </a:p>
          <a:p>
            <a:pPr lvl="1"/>
            <a:r>
              <a:rPr lang="en-US" dirty="0"/>
              <a:t>Kết cấu phải phù hợp với điều kiện và quy mô sản xuất</a:t>
            </a:r>
          </a:p>
          <a:p>
            <a:pPr lvl="1"/>
            <a:r>
              <a:rPr lang="en-US" dirty="0"/>
              <a:t>Kết cấu phải đơn giản và hợp lí, máy càng ít chi tiết càng tốt</a:t>
            </a:r>
          </a:p>
          <a:p>
            <a:pPr lvl="1"/>
            <a:r>
              <a:rPr lang="en-US" dirty="0"/>
              <a:t>Cấp chính xác và độ nhám đúng mức</a:t>
            </a:r>
          </a:p>
          <a:p>
            <a:pPr lvl="1"/>
            <a:r>
              <a:rPr lang="en-US" dirty="0"/>
              <a:t>Chọn phương pháp tạo phôi hợp lí (càng gần với chi tiết bao nhiêu càng tốt)</a:t>
            </a:r>
          </a:p>
        </p:txBody>
      </p:sp>
      <p:sp>
        <p:nvSpPr>
          <p:cNvPr id="2" name="Title 1"/>
          <p:cNvSpPr>
            <a:spLocks noGrp="1"/>
          </p:cNvSpPr>
          <p:nvPr>
            <p:ph type="title"/>
          </p:nvPr>
        </p:nvSpPr>
        <p:spPr/>
        <p:txBody>
          <a:bodyPr/>
          <a:lstStyle/>
          <a:p>
            <a:r>
              <a:rPr lang="en-US" dirty="0"/>
              <a:t>Tính công nghệ và tính kinh tế</a:t>
            </a:r>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sp>
        <p:nvSpPr>
          <p:cNvPr id="4" name="Rectangle 2"/>
          <p:cNvSpPr>
            <a:spLocks noChangeArrowheads="1"/>
          </p:cNvSpPr>
          <p:nvPr/>
        </p:nvSpPr>
        <p:spPr bwMode="auto">
          <a:xfrm>
            <a:off x="3" y="-18466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4"/>
          <p:cNvSpPr>
            <a:spLocks noChangeArrowheads="1"/>
          </p:cNvSpPr>
          <p:nvPr/>
        </p:nvSpPr>
        <p:spPr bwMode="auto">
          <a:xfrm>
            <a:off x="3" y="-18466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2"/>
          <p:cNvSpPr>
            <a:spLocks noChangeArrowheads="1"/>
          </p:cNvSpPr>
          <p:nvPr/>
        </p:nvSpPr>
        <p:spPr bwMode="auto">
          <a:xfrm>
            <a:off x="3" y="-18466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2692823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r>
              <a:rPr lang="en-US" dirty="0"/>
              <a:t>Yêu cầu đối với vật liệu:</a:t>
            </a:r>
          </a:p>
          <a:p>
            <a:pPr lvl="1"/>
            <a:r>
              <a:rPr lang="en-US" dirty="0"/>
              <a:t>Thỏa mãn các yêu cầu về khả năng làm việc của CTM</a:t>
            </a:r>
          </a:p>
          <a:p>
            <a:pPr lvl="1"/>
            <a:r>
              <a:rPr lang="en-US" dirty="0"/>
              <a:t>Đảm bảo thỏa mãn yêu cầu về khối lượng và kích thước</a:t>
            </a:r>
          </a:p>
          <a:p>
            <a:pPr lvl="1"/>
            <a:r>
              <a:rPr lang="en-US" dirty="0"/>
              <a:t>Có khả năng áp dụng các phương pháp gia công để tạo nên chi tiết</a:t>
            </a:r>
          </a:p>
          <a:p>
            <a:pPr lvl="1"/>
            <a:r>
              <a:rPr lang="en-US" dirty="0"/>
              <a:t>Dễ cung ứng</a:t>
            </a:r>
          </a:p>
        </p:txBody>
      </p:sp>
      <p:sp>
        <p:nvSpPr>
          <p:cNvPr id="2" name="Title 1"/>
          <p:cNvSpPr>
            <a:spLocks noGrp="1"/>
          </p:cNvSpPr>
          <p:nvPr>
            <p:ph type="title"/>
          </p:nvPr>
        </p:nvSpPr>
        <p:spPr/>
        <p:txBody>
          <a:bodyPr/>
          <a:lstStyle/>
          <a:p>
            <a:r>
              <a:rPr lang="en-US" dirty="0"/>
              <a:t>Tính công nghệ và tính kinh tế</a:t>
            </a:r>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sp>
        <p:nvSpPr>
          <p:cNvPr id="4" name="Rectangle 2"/>
          <p:cNvSpPr>
            <a:spLocks noChangeArrowheads="1"/>
          </p:cNvSpPr>
          <p:nvPr/>
        </p:nvSpPr>
        <p:spPr bwMode="auto">
          <a:xfrm>
            <a:off x="3" y="-18466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4"/>
          <p:cNvSpPr>
            <a:spLocks noChangeArrowheads="1"/>
          </p:cNvSpPr>
          <p:nvPr/>
        </p:nvSpPr>
        <p:spPr bwMode="auto">
          <a:xfrm>
            <a:off x="3" y="-18466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2"/>
          <p:cNvSpPr>
            <a:spLocks noChangeArrowheads="1"/>
          </p:cNvSpPr>
          <p:nvPr/>
        </p:nvSpPr>
        <p:spPr bwMode="auto">
          <a:xfrm>
            <a:off x="3" y="-18466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6695692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r>
              <a:rPr lang="en-US" dirty="0"/>
              <a:t>Nguyên tắc sử dụng vật liệu:</a:t>
            </a:r>
          </a:p>
          <a:p>
            <a:pPr lvl="1"/>
            <a:r>
              <a:rPr lang="en-US" dirty="0"/>
              <a:t>Cố gắng giảm khối lượng/thể tích vật liệu</a:t>
            </a:r>
          </a:p>
          <a:p>
            <a:pPr lvl="1"/>
            <a:r>
              <a:rPr lang="en-US" dirty="0"/>
              <a:t>Nguyên tắc chất lượng cục bộ</a:t>
            </a:r>
          </a:p>
          <a:p>
            <a:pPr lvl="1"/>
            <a:r>
              <a:rPr lang="en-US" dirty="0"/>
              <a:t>Nguyên tắc hạn chế chủng loại vật liệu</a:t>
            </a:r>
          </a:p>
        </p:txBody>
      </p:sp>
      <p:sp>
        <p:nvSpPr>
          <p:cNvPr id="2" name="Title 1"/>
          <p:cNvSpPr>
            <a:spLocks noGrp="1"/>
          </p:cNvSpPr>
          <p:nvPr>
            <p:ph type="title"/>
          </p:nvPr>
        </p:nvSpPr>
        <p:spPr/>
        <p:txBody>
          <a:bodyPr/>
          <a:lstStyle/>
          <a:p>
            <a:r>
              <a:rPr lang="en-US" dirty="0"/>
              <a:t>Tính công nghệ và tính kinh tế</a:t>
            </a:r>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sp>
        <p:nvSpPr>
          <p:cNvPr id="4" name="Rectangle 2"/>
          <p:cNvSpPr>
            <a:spLocks noChangeArrowheads="1"/>
          </p:cNvSpPr>
          <p:nvPr/>
        </p:nvSpPr>
        <p:spPr bwMode="auto">
          <a:xfrm>
            <a:off x="3" y="-18466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4"/>
          <p:cNvSpPr>
            <a:spLocks noChangeArrowheads="1"/>
          </p:cNvSpPr>
          <p:nvPr/>
        </p:nvSpPr>
        <p:spPr bwMode="auto">
          <a:xfrm>
            <a:off x="3" y="-18466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2"/>
          <p:cNvSpPr>
            <a:spLocks noChangeArrowheads="1"/>
          </p:cNvSpPr>
          <p:nvPr/>
        </p:nvSpPr>
        <p:spPr bwMode="auto">
          <a:xfrm>
            <a:off x="3" y="-18466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2280821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r>
              <a:rPr lang="en-US" dirty="0"/>
              <a:t>Tiêu chuẩn hóa là sự quy định thành tiêu chuẩn, quy cách về hình dạng, kích thước, kiểu dáng, các thông số cơ bản cho sản phẩm</a:t>
            </a:r>
          </a:p>
          <a:p>
            <a:r>
              <a:rPr lang="en-US" dirty="0"/>
              <a:t>Ý nghĩa:</a:t>
            </a:r>
          </a:p>
          <a:p>
            <a:pPr lvl="1"/>
            <a:r>
              <a:rPr lang="en-US" dirty="0"/>
              <a:t>Hạn chế chủng loại và kích thước sản phẩm, có thể sản xuất hàng loạt, giảm giá thành</a:t>
            </a:r>
          </a:p>
          <a:p>
            <a:pPr lvl="1"/>
            <a:r>
              <a:rPr lang="en-US" dirty="0"/>
              <a:t>Thuận tiện cho việc thay thế sửa chữa các chi tiết tiêu chuẩn</a:t>
            </a:r>
          </a:p>
          <a:p>
            <a:pPr lvl="1"/>
            <a:r>
              <a:rPr lang="en-US" dirty="0"/>
              <a:t>Giảm thời gian nghiên cứu, thiết kế</a:t>
            </a:r>
          </a:p>
        </p:txBody>
      </p:sp>
      <p:sp>
        <p:nvSpPr>
          <p:cNvPr id="2" name="Title 1"/>
          <p:cNvSpPr>
            <a:spLocks noGrp="1"/>
          </p:cNvSpPr>
          <p:nvPr>
            <p:ph type="title"/>
          </p:nvPr>
        </p:nvSpPr>
        <p:spPr/>
        <p:txBody>
          <a:bodyPr/>
          <a:lstStyle/>
          <a:p>
            <a:r>
              <a:rPr lang="en-US" dirty="0"/>
              <a:t>Các vấn đề về tiêu chuẩn hóa</a:t>
            </a:r>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sp>
        <p:nvSpPr>
          <p:cNvPr id="4" name="Rectangle 2"/>
          <p:cNvSpPr>
            <a:spLocks noChangeArrowheads="1"/>
          </p:cNvSpPr>
          <p:nvPr/>
        </p:nvSpPr>
        <p:spPr bwMode="auto">
          <a:xfrm>
            <a:off x="3" y="-18466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4"/>
          <p:cNvSpPr>
            <a:spLocks noChangeArrowheads="1"/>
          </p:cNvSpPr>
          <p:nvPr/>
        </p:nvSpPr>
        <p:spPr bwMode="auto">
          <a:xfrm>
            <a:off x="3" y="-18466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2"/>
          <p:cNvSpPr>
            <a:spLocks noChangeArrowheads="1"/>
          </p:cNvSpPr>
          <p:nvPr/>
        </p:nvSpPr>
        <p:spPr bwMode="auto">
          <a:xfrm>
            <a:off x="3" y="-18466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3678474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r>
              <a:rPr lang="en-US" dirty="0"/>
              <a:t>Những đối tượng được tiêu chuẩn hóa</a:t>
            </a:r>
          </a:p>
          <a:p>
            <a:pPr lvl="1"/>
            <a:r>
              <a:rPr lang="en-US" dirty="0"/>
              <a:t>Các phương pháp tính, phương pháp thí nghiệm</a:t>
            </a:r>
          </a:p>
          <a:p>
            <a:pPr lvl="1"/>
            <a:r>
              <a:rPr lang="en-US" dirty="0"/>
              <a:t>Các thông số cơ bản: dãy kích thước, tốc độ quay, độ côn, các kí hiệu bản vẽ</a:t>
            </a:r>
          </a:p>
          <a:p>
            <a:pPr lvl="1"/>
            <a:r>
              <a:rPr lang="en-US" dirty="0"/>
              <a:t>Đơn vị đo</a:t>
            </a:r>
          </a:p>
          <a:p>
            <a:pPr lvl="1"/>
            <a:r>
              <a:rPr lang="en-US" dirty="0"/>
              <a:t>Vật liệu</a:t>
            </a:r>
          </a:p>
          <a:p>
            <a:pPr lvl="1"/>
            <a:r>
              <a:rPr lang="en-US" dirty="0"/>
              <a:t>Cấp chính xác, chất lượng bề mặt</a:t>
            </a:r>
          </a:p>
          <a:p>
            <a:pPr lvl="1"/>
            <a:r>
              <a:rPr lang="en-US" dirty="0"/>
              <a:t>Hình dạng, kích thước các CTM công dụng chung</a:t>
            </a:r>
          </a:p>
          <a:p>
            <a:pPr lvl="1"/>
            <a:r>
              <a:rPr lang="en-US" dirty="0"/>
              <a:t>Các thông số cấu tạo: </a:t>
            </a:r>
            <a:r>
              <a:rPr lang="en-US" dirty="0" err="1"/>
              <a:t>môđun</a:t>
            </a:r>
            <a:r>
              <a:rPr lang="en-US" dirty="0"/>
              <a:t> răng, kích thước ren…</a:t>
            </a:r>
          </a:p>
        </p:txBody>
      </p:sp>
      <p:sp>
        <p:nvSpPr>
          <p:cNvPr id="2" name="Title 1"/>
          <p:cNvSpPr>
            <a:spLocks noGrp="1"/>
          </p:cNvSpPr>
          <p:nvPr>
            <p:ph type="title"/>
          </p:nvPr>
        </p:nvSpPr>
        <p:spPr/>
        <p:txBody>
          <a:bodyPr/>
          <a:lstStyle/>
          <a:p>
            <a:r>
              <a:rPr lang="en-US" dirty="0"/>
              <a:t>Các vấn đề về tiêu chuẩn hóa</a:t>
            </a:r>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sp>
        <p:nvSpPr>
          <p:cNvPr id="4" name="Rectangle 2"/>
          <p:cNvSpPr>
            <a:spLocks noChangeArrowheads="1"/>
          </p:cNvSpPr>
          <p:nvPr/>
        </p:nvSpPr>
        <p:spPr bwMode="auto">
          <a:xfrm>
            <a:off x="3" y="-18466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4"/>
          <p:cNvSpPr>
            <a:spLocks noChangeArrowheads="1"/>
          </p:cNvSpPr>
          <p:nvPr/>
        </p:nvSpPr>
        <p:spPr bwMode="auto">
          <a:xfrm>
            <a:off x="3" y="-18466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2"/>
          <p:cNvSpPr>
            <a:spLocks noChangeArrowheads="1"/>
          </p:cNvSpPr>
          <p:nvPr/>
        </p:nvSpPr>
        <p:spPr bwMode="auto">
          <a:xfrm>
            <a:off x="3" y="-18466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0432780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r>
              <a:rPr lang="en-US" dirty="0"/>
              <a:t>Các tiêu chuẩn hiện hành</a:t>
            </a:r>
          </a:p>
          <a:p>
            <a:pPr lvl="1"/>
            <a:r>
              <a:rPr lang="en-US" dirty="0"/>
              <a:t>Tiêu chuẩn quốc tế ISO</a:t>
            </a:r>
          </a:p>
          <a:p>
            <a:pPr lvl="1"/>
            <a:r>
              <a:rPr lang="en-US" dirty="0"/>
              <a:t>Tiêu chuẩn quốc gia Việt Nam TCVN</a:t>
            </a:r>
          </a:p>
          <a:p>
            <a:pPr lvl="1"/>
            <a:r>
              <a:rPr lang="en-US" dirty="0"/>
              <a:t>Tiêu chuẩn ngành TCN</a:t>
            </a:r>
          </a:p>
          <a:p>
            <a:pPr lvl="1"/>
            <a:r>
              <a:rPr lang="en-US" dirty="0"/>
              <a:t>Tiêu chuẩn vùng TCV</a:t>
            </a:r>
          </a:p>
          <a:p>
            <a:pPr lvl="1"/>
            <a:r>
              <a:rPr lang="en-US" dirty="0"/>
              <a:t>Tiêu chuẩn cơ sở TC</a:t>
            </a:r>
          </a:p>
        </p:txBody>
      </p:sp>
      <p:sp>
        <p:nvSpPr>
          <p:cNvPr id="2" name="Title 1"/>
          <p:cNvSpPr>
            <a:spLocks noGrp="1"/>
          </p:cNvSpPr>
          <p:nvPr>
            <p:ph type="title"/>
          </p:nvPr>
        </p:nvSpPr>
        <p:spPr/>
        <p:txBody>
          <a:bodyPr/>
          <a:lstStyle/>
          <a:p>
            <a:r>
              <a:rPr lang="en-US" dirty="0"/>
              <a:t>Các vấn đề về tiêu chuẩn hóa</a:t>
            </a:r>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sp>
        <p:nvSpPr>
          <p:cNvPr id="4" name="Rectangle 2"/>
          <p:cNvSpPr>
            <a:spLocks noChangeArrowheads="1"/>
          </p:cNvSpPr>
          <p:nvPr/>
        </p:nvSpPr>
        <p:spPr bwMode="auto">
          <a:xfrm>
            <a:off x="3" y="-18466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4"/>
          <p:cNvSpPr>
            <a:spLocks noChangeArrowheads="1"/>
          </p:cNvSpPr>
          <p:nvPr/>
        </p:nvSpPr>
        <p:spPr bwMode="auto">
          <a:xfrm>
            <a:off x="3" y="-18466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2"/>
          <p:cNvSpPr>
            <a:spLocks noChangeArrowheads="1"/>
          </p:cNvSpPr>
          <p:nvPr/>
        </p:nvSpPr>
        <p:spPr bwMode="auto">
          <a:xfrm>
            <a:off x="3" y="-18466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6322085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r>
              <a:rPr lang="en-US" dirty="0"/>
              <a:t>Các kí hiệu và thông số chính</a:t>
            </a:r>
          </a:p>
          <a:p>
            <a:pPr lvl="1"/>
            <a:r>
              <a:rPr lang="en-US" dirty="0"/>
              <a:t>Công suất: P (kW)</a:t>
            </a:r>
          </a:p>
          <a:p>
            <a:pPr marL="688975" lvl="1" indent="0">
              <a:buNone/>
              <a:tabLst>
                <a:tab pos="798513" algn="l"/>
              </a:tabLst>
            </a:pPr>
            <a:r>
              <a:rPr lang="en-US" dirty="0"/>
              <a:t>Với mỗi cặp truyền động, kí hiệu nhỏ hơn dùng cho trục/bánh chủ động, ví dụ: P</a:t>
            </a:r>
            <a:r>
              <a:rPr lang="en-US" baseline="-25000" dirty="0"/>
              <a:t>1 </a:t>
            </a:r>
            <a:r>
              <a:rPr lang="en-US" dirty="0"/>
              <a:t>(bánh chủ động), P</a:t>
            </a:r>
            <a:r>
              <a:rPr lang="en-US" baseline="-25000" dirty="0"/>
              <a:t>2</a:t>
            </a:r>
            <a:r>
              <a:rPr lang="en-US" dirty="0"/>
              <a:t>…</a:t>
            </a:r>
          </a:p>
          <a:p>
            <a:pPr marL="747713" lvl="1" indent="-347663"/>
            <a:r>
              <a:rPr lang="en-US" dirty="0"/>
              <a:t>Tốc độ quay: 	n</a:t>
            </a:r>
            <a:r>
              <a:rPr lang="en-US" baseline="-25000" dirty="0"/>
              <a:t>1</a:t>
            </a:r>
            <a:r>
              <a:rPr lang="en-US" dirty="0"/>
              <a:t>, n</a:t>
            </a:r>
            <a:r>
              <a:rPr lang="en-US" baseline="-25000" dirty="0"/>
              <a:t>2</a:t>
            </a:r>
            <a:r>
              <a:rPr lang="en-US" dirty="0"/>
              <a:t>… (vòng/phút)</a:t>
            </a:r>
          </a:p>
          <a:p>
            <a:pPr marL="747713" lvl="1" indent="-347663">
              <a:lnSpc>
                <a:spcPct val="160000"/>
              </a:lnSpc>
            </a:pPr>
            <a:r>
              <a:rPr lang="en-US" dirty="0"/>
              <a:t>Tỉ số truyền:  	u = n</a:t>
            </a:r>
            <a:r>
              <a:rPr lang="en-US" baseline="-25000" dirty="0"/>
              <a:t>1</a:t>
            </a:r>
            <a:r>
              <a:rPr lang="en-US" dirty="0"/>
              <a:t>/n</a:t>
            </a:r>
            <a:r>
              <a:rPr lang="en-US" baseline="-25000" dirty="0"/>
              <a:t>2</a:t>
            </a:r>
            <a:endParaRPr lang="en-US" dirty="0"/>
          </a:p>
          <a:p>
            <a:pPr marL="747713" lvl="1" indent="-347663">
              <a:lnSpc>
                <a:spcPct val="160000"/>
              </a:lnSpc>
            </a:pPr>
            <a:r>
              <a:rPr lang="en-US" dirty="0"/>
              <a:t>Hiệu suất:	</a:t>
            </a:r>
            <a:r>
              <a:rPr lang="el-GR" dirty="0"/>
              <a:t>η</a:t>
            </a:r>
            <a:r>
              <a:rPr lang="en-US" dirty="0"/>
              <a:t> = P</a:t>
            </a:r>
            <a:r>
              <a:rPr lang="en-US" baseline="-25000" dirty="0"/>
              <a:t>2</a:t>
            </a:r>
            <a:r>
              <a:rPr lang="en-US" dirty="0"/>
              <a:t>/P</a:t>
            </a:r>
            <a:r>
              <a:rPr lang="en-US" baseline="-25000" dirty="0"/>
              <a:t>1</a:t>
            </a:r>
          </a:p>
          <a:p>
            <a:pPr marL="747713" lvl="1" indent="-347663">
              <a:lnSpc>
                <a:spcPct val="160000"/>
              </a:lnSpc>
            </a:pPr>
            <a:r>
              <a:rPr lang="en-US" dirty="0" err="1"/>
              <a:t>Mômen</a:t>
            </a:r>
            <a:r>
              <a:rPr lang="en-US" dirty="0"/>
              <a:t> xoắn: 	T</a:t>
            </a:r>
            <a:r>
              <a:rPr lang="en-US" baseline="-25000" dirty="0"/>
              <a:t>i</a:t>
            </a:r>
            <a:r>
              <a:rPr lang="en-US" dirty="0"/>
              <a:t> = 9,55.10</a:t>
            </a:r>
            <a:r>
              <a:rPr lang="en-US" baseline="30000" dirty="0"/>
              <a:t>6</a:t>
            </a:r>
            <a:r>
              <a:rPr lang="en-US" dirty="0"/>
              <a:t>P</a:t>
            </a:r>
            <a:r>
              <a:rPr lang="en-US" baseline="-25000" dirty="0"/>
              <a:t>i</a:t>
            </a:r>
            <a:r>
              <a:rPr lang="en-US" dirty="0"/>
              <a:t>/n</a:t>
            </a:r>
            <a:r>
              <a:rPr lang="en-US" baseline="-25000" dirty="0"/>
              <a:t>i</a:t>
            </a:r>
            <a:r>
              <a:rPr lang="en-US" dirty="0"/>
              <a:t>  (</a:t>
            </a:r>
            <a:r>
              <a:rPr lang="en-US" dirty="0" err="1"/>
              <a:t>Nmm</a:t>
            </a:r>
            <a:r>
              <a:rPr lang="en-US" dirty="0"/>
              <a:t>)	</a:t>
            </a:r>
          </a:p>
        </p:txBody>
      </p:sp>
      <p:sp>
        <p:nvSpPr>
          <p:cNvPr id="2" name="Title 1"/>
          <p:cNvSpPr>
            <a:spLocks noGrp="1"/>
          </p:cNvSpPr>
          <p:nvPr>
            <p:ph type="title"/>
          </p:nvPr>
        </p:nvSpPr>
        <p:spPr/>
        <p:txBody>
          <a:bodyPr/>
          <a:lstStyle/>
          <a:p>
            <a:r>
              <a:rPr lang="en-US" dirty="0"/>
              <a:t>Các vấn đề về tiêu chuẩn hóa</a:t>
            </a:r>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sp>
        <p:nvSpPr>
          <p:cNvPr id="4" name="Rectangle 2"/>
          <p:cNvSpPr>
            <a:spLocks noChangeArrowheads="1"/>
          </p:cNvSpPr>
          <p:nvPr/>
        </p:nvSpPr>
        <p:spPr bwMode="auto">
          <a:xfrm>
            <a:off x="3" y="-18466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4"/>
          <p:cNvSpPr>
            <a:spLocks noChangeArrowheads="1"/>
          </p:cNvSpPr>
          <p:nvPr/>
        </p:nvSpPr>
        <p:spPr bwMode="auto">
          <a:xfrm>
            <a:off x="3" y="-18466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2"/>
          <p:cNvSpPr>
            <a:spLocks noChangeArrowheads="1"/>
          </p:cNvSpPr>
          <p:nvPr/>
        </p:nvSpPr>
        <p:spPr bwMode="auto">
          <a:xfrm>
            <a:off x="3" y="-18466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7104228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57404" y="3278855"/>
            <a:ext cx="4952999" cy="1015663"/>
          </a:xfrm>
          <a:prstGeom prst="rect">
            <a:avLst/>
          </a:prstGeom>
          <a:noFill/>
        </p:spPr>
        <p:txBody>
          <a:bodyPr wrap="square" rtlCol="0">
            <a:spAutoFit/>
          </a:bodyPr>
          <a:lstStyle/>
          <a:p>
            <a:pPr algn="ctr"/>
            <a:r>
              <a:rPr lang="en-GB" sz="6000" b="1" dirty="0">
                <a:solidFill>
                  <a:srgbClr val="34495E"/>
                </a:solidFill>
                <a:latin typeface="Segoe UI" pitchFamily="34" charset="0"/>
                <a:cs typeface="Segoe UI" pitchFamily="34" charset="0"/>
              </a:rPr>
              <a:t>THANK YOU!</a:t>
            </a:r>
            <a:endParaRPr lang="en-GB" sz="6000" b="1" dirty="0">
              <a:solidFill>
                <a:srgbClr val="16A085"/>
              </a:solidFill>
              <a:latin typeface="Segoe UI" pitchFamily="34" charset="0"/>
              <a:cs typeface="Segoe UI"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17947" y="1371600"/>
            <a:ext cx="1648572" cy="1644773"/>
          </a:xfrm>
          <a:prstGeom prst="rect">
            <a:avLst/>
          </a:prstGeom>
        </p:spPr>
      </p:pic>
    </p:spTree>
    <p:extLst>
      <p:ext uri="{BB962C8B-B14F-4D97-AF65-F5344CB8AC3E}">
        <p14:creationId xmlns:p14="http://schemas.microsoft.com/office/powerpoint/2010/main" val="8473553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pPr>
              <a:buClr>
                <a:srgbClr val="34495E"/>
              </a:buClr>
            </a:pPr>
            <a:r>
              <a:rPr lang="en-US" b="1" dirty="0"/>
              <a:t>Tải trọng (lực, </a:t>
            </a:r>
            <a:r>
              <a:rPr lang="en-US" b="1" dirty="0" err="1"/>
              <a:t>mômen</a:t>
            </a:r>
            <a:r>
              <a:rPr lang="en-US" b="1" dirty="0"/>
              <a:t>): </a:t>
            </a:r>
            <a:r>
              <a:rPr lang="en-US" dirty="0"/>
              <a:t>do chi tiết máy hoặc bộ phận máy tiếp nhận trong quá trình sử dụng máy</a:t>
            </a:r>
          </a:p>
          <a:p>
            <a:pPr>
              <a:buClr>
                <a:srgbClr val="34495E"/>
              </a:buClr>
            </a:pPr>
            <a:r>
              <a:rPr lang="en-US" dirty="0">
                <a:latin typeface="Segoe UI Light" pitchFamily="34" charset="0"/>
              </a:rPr>
              <a:t>Theo đặc tính thay đổi theo thời gian, phân ra:</a:t>
            </a:r>
          </a:p>
          <a:p>
            <a:pPr lvl="1">
              <a:buClr>
                <a:srgbClr val="34495E"/>
              </a:buClr>
            </a:pPr>
            <a:r>
              <a:rPr lang="en-US" dirty="0"/>
              <a:t>Tải trọng tĩnh: không đổi hoặc thay đổi không đáng kể theo thời gian</a:t>
            </a:r>
          </a:p>
          <a:p>
            <a:pPr lvl="1">
              <a:buClr>
                <a:srgbClr val="34495E"/>
              </a:buClr>
            </a:pPr>
            <a:r>
              <a:rPr lang="en-US" dirty="0">
                <a:latin typeface="Segoe UI Light" pitchFamily="34" charset="0"/>
              </a:rPr>
              <a:t>Tải trọng thay đổi: có cường độ, phương hoặc chiều thay đổi theo thời gian</a:t>
            </a:r>
          </a:p>
          <a:p>
            <a:pPr marL="746125" lvl="1" indent="0">
              <a:buClr>
                <a:srgbClr val="34495E"/>
              </a:buClr>
              <a:buNone/>
            </a:pPr>
            <a:r>
              <a:rPr lang="en-US" dirty="0"/>
              <a:t>Tải trọng đột ngột tăng mạnh rồi giảm ngay trong khoảnh khắc gọi là </a:t>
            </a:r>
            <a:r>
              <a:rPr lang="en-US" dirty="0">
                <a:solidFill>
                  <a:srgbClr val="FF0000"/>
                </a:solidFill>
              </a:rPr>
              <a:t>tải trọng va đập</a:t>
            </a:r>
          </a:p>
        </p:txBody>
      </p:sp>
      <p:sp>
        <p:nvSpPr>
          <p:cNvPr id="2" name="Title 1"/>
          <p:cNvSpPr>
            <a:spLocks noGrp="1"/>
          </p:cNvSpPr>
          <p:nvPr>
            <p:ph type="title"/>
          </p:nvPr>
        </p:nvSpPr>
        <p:spPr/>
        <p:txBody>
          <a:bodyPr/>
          <a:lstStyle/>
          <a:p>
            <a:r>
              <a:rPr lang="en-US" dirty="0"/>
              <a:t>Tải trọng - Ứng suất</a:t>
            </a:r>
          </a:p>
        </p:txBody>
      </p:sp>
      <p:sp>
        <p:nvSpPr>
          <p:cNvPr id="4" name="TextBox 3"/>
          <p:cNvSpPr txBox="1"/>
          <p:nvPr/>
        </p:nvSpPr>
        <p:spPr>
          <a:xfrm>
            <a:off x="990604" y="533402"/>
            <a:ext cx="7696207" cy="461665"/>
          </a:xfrm>
          <a:prstGeom prst="rect">
            <a:avLst/>
          </a:prstGeom>
          <a:noFill/>
        </p:spPr>
        <p:txBody>
          <a:bodyPr wrap="square" rtlCol="0">
            <a:spAutoFit/>
          </a:bodyPr>
          <a:lstStyle/>
          <a:p>
            <a:r>
              <a:rPr lang="en-GB" sz="2400" dirty="0">
                <a:solidFill>
                  <a:srgbClr val="16A085"/>
                </a:solidFill>
                <a:latin typeface="Segoe UI" pitchFamily="34" charset="0"/>
                <a:cs typeface="Segoe UI" pitchFamily="34" charset="0"/>
              </a:rPr>
              <a:t>Tải trọng</a:t>
            </a:r>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spTree>
    <p:extLst>
      <p:ext uri="{BB962C8B-B14F-4D97-AF65-F5344CB8AC3E}">
        <p14:creationId xmlns:p14="http://schemas.microsoft.com/office/powerpoint/2010/main" val="6832377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pPr>
              <a:buClr>
                <a:srgbClr val="34495E"/>
              </a:buClr>
            </a:pPr>
            <a:r>
              <a:rPr lang="en-US" dirty="0"/>
              <a:t>Ví dụ</a:t>
            </a:r>
          </a:p>
        </p:txBody>
      </p:sp>
      <p:sp>
        <p:nvSpPr>
          <p:cNvPr id="2" name="Title 1"/>
          <p:cNvSpPr>
            <a:spLocks noGrp="1"/>
          </p:cNvSpPr>
          <p:nvPr>
            <p:ph type="title"/>
          </p:nvPr>
        </p:nvSpPr>
        <p:spPr/>
        <p:txBody>
          <a:bodyPr/>
          <a:lstStyle/>
          <a:p>
            <a:r>
              <a:rPr lang="en-US" dirty="0"/>
              <a:t>Tải trọng - Ứng suất</a:t>
            </a:r>
          </a:p>
        </p:txBody>
      </p:sp>
      <p:sp>
        <p:nvSpPr>
          <p:cNvPr id="4" name="TextBox 3"/>
          <p:cNvSpPr txBox="1"/>
          <p:nvPr/>
        </p:nvSpPr>
        <p:spPr>
          <a:xfrm>
            <a:off x="990604" y="533402"/>
            <a:ext cx="7696207" cy="461665"/>
          </a:xfrm>
          <a:prstGeom prst="rect">
            <a:avLst/>
          </a:prstGeom>
          <a:noFill/>
        </p:spPr>
        <p:txBody>
          <a:bodyPr wrap="square" rtlCol="0">
            <a:spAutoFit/>
          </a:bodyPr>
          <a:lstStyle/>
          <a:p>
            <a:r>
              <a:rPr lang="en-GB" sz="2400" dirty="0">
                <a:solidFill>
                  <a:srgbClr val="16A085"/>
                </a:solidFill>
                <a:latin typeface="Segoe UI" pitchFamily="34" charset="0"/>
                <a:cs typeface="Segoe UI" pitchFamily="34" charset="0"/>
              </a:rPr>
              <a:t>Tải trọng</a:t>
            </a:r>
          </a:p>
        </p:txBody>
      </p:sp>
      <p:cxnSp>
        <p:nvCxnSpPr>
          <p:cNvPr id="5" name="Straight Connector 4"/>
          <p:cNvCxnSpPr/>
          <p:nvPr/>
        </p:nvCxnSpPr>
        <p:spPr>
          <a:xfrm>
            <a:off x="1066801" y="533400"/>
            <a:ext cx="76962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2" y="152401"/>
            <a:ext cx="726843" cy="725169"/>
          </a:xfrm>
          <a:prstGeom prst="rect">
            <a:avLst/>
          </a:prstGeom>
        </p:spPr>
      </p:pic>
      <p:pic>
        <p:nvPicPr>
          <p:cNvPr id="8" name="Picture 3"/>
          <p:cNvPicPr>
            <a:picLocks noChangeAspect="1" noChangeArrowheads="1"/>
          </p:cNvPicPr>
          <p:nvPr/>
        </p:nvPicPr>
        <p:blipFill>
          <a:blip r:embed="rId3"/>
          <a:srcRect/>
          <a:stretch>
            <a:fillRect/>
          </a:stretch>
        </p:blipFill>
        <p:spPr bwMode="auto">
          <a:xfrm>
            <a:off x="533400" y="2057400"/>
            <a:ext cx="8214554" cy="3810000"/>
          </a:xfrm>
          <a:prstGeom prst="rect">
            <a:avLst/>
          </a:prstGeom>
          <a:noFill/>
          <a:ln w="9525">
            <a:noFill/>
            <a:miter lim="800000"/>
            <a:headEnd/>
            <a:tailEnd/>
          </a:ln>
          <a:effectLst/>
        </p:spPr>
      </p:pic>
    </p:spTree>
    <p:extLst>
      <p:ext uri="{BB962C8B-B14F-4D97-AF65-F5344CB8AC3E}">
        <p14:creationId xmlns:p14="http://schemas.microsoft.com/office/powerpoint/2010/main" val="8276132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4035</TotalTime>
  <Words>4553</Words>
  <Application>Microsoft Office PowerPoint</Application>
  <PresentationFormat>On-screen Show (4:3)</PresentationFormat>
  <Paragraphs>470</Paragraphs>
  <Slides>78</Slides>
  <Notes>7</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78</vt:i4>
      </vt:variant>
    </vt:vector>
  </HeadingPairs>
  <TitlesOfParts>
    <vt:vector size="86" baseType="lpstr">
      <vt:lpstr>Arial</vt:lpstr>
      <vt:lpstr>Wingdings</vt:lpstr>
      <vt:lpstr>Segoe UI</vt:lpstr>
      <vt:lpstr>Times New Roman</vt:lpstr>
      <vt:lpstr>Segoe UI Light</vt:lpstr>
      <vt:lpstr>Calibri</vt:lpstr>
      <vt:lpstr>Office Theme</vt:lpstr>
      <vt:lpstr>Equation</vt:lpstr>
      <vt:lpstr>PowerPoint Presentation</vt:lpstr>
      <vt:lpstr>Các khái niệm cơ bản</vt:lpstr>
      <vt:lpstr>Các khái niệm cơ bản</vt:lpstr>
      <vt:lpstr>Các khái niệm cơ bản</vt:lpstr>
      <vt:lpstr>Các khái niệm cơ bản</vt:lpstr>
      <vt:lpstr>Lịch sử phát triển của cách mạng công nghiệp  và máy công cụ</vt:lpstr>
      <vt:lpstr>PowerPoint Presentation</vt:lpstr>
      <vt:lpstr>Tải trọng - Ứng suất</vt:lpstr>
      <vt:lpstr>Tải trọng - Ứng suất</vt:lpstr>
      <vt:lpstr>Tải trọng - Ứng suất</vt:lpstr>
      <vt:lpstr>Tải trọng - Ứng suất</vt:lpstr>
      <vt:lpstr>Tải trọng - Ứng suất</vt:lpstr>
      <vt:lpstr>Tải trọng - Ứng suất</vt:lpstr>
      <vt:lpstr>Tải trọng - Ứng suất</vt:lpstr>
      <vt:lpstr>Tải trọng - Ứng suất</vt:lpstr>
      <vt:lpstr>Tải trọng - Ứng suất</vt:lpstr>
      <vt:lpstr>Tải trọng - Ứng suất</vt:lpstr>
      <vt:lpstr>Tải trọng - Ứng suất</vt:lpstr>
      <vt:lpstr>Tải trọng - Ứng suất</vt:lpstr>
      <vt:lpstr>Tải trọng - Ứng suất</vt:lpstr>
      <vt:lpstr>Tải trọng - Ứng suất</vt:lpstr>
      <vt:lpstr>Tải trọng - Ứng suất</vt:lpstr>
      <vt:lpstr>Tải trọng - Ứng suất</vt:lpstr>
      <vt:lpstr>Tải trọng - Ứng suất</vt:lpstr>
      <vt:lpstr>Tải trọng - Ứng suất</vt:lpstr>
      <vt:lpstr>Tải trọng - Ứng suất</vt:lpstr>
      <vt:lpstr>Khả năng làm việc</vt:lpstr>
      <vt:lpstr>Chỉ tiêu độ bền</vt:lpstr>
      <vt:lpstr>Chỉ tiêu độ bền</vt:lpstr>
      <vt:lpstr>Chỉ tiêu độ bền</vt:lpstr>
      <vt:lpstr>Chỉ tiêu độ bền</vt:lpstr>
      <vt:lpstr>Chỉ tiêu độ bền</vt:lpstr>
      <vt:lpstr>Chỉ tiêu độ bền</vt:lpstr>
      <vt:lpstr>Chỉ tiêu độ bền</vt:lpstr>
      <vt:lpstr>Chỉ tiêu độ bền</vt:lpstr>
      <vt:lpstr>Chỉ tiêu độ cứng</vt:lpstr>
      <vt:lpstr>Chỉ tiêu độ cứng</vt:lpstr>
      <vt:lpstr>Chỉ tiêu độ cứng</vt:lpstr>
      <vt:lpstr>Chỉ tiêu độ cứng</vt:lpstr>
      <vt:lpstr>Độ chịu mài mòn</vt:lpstr>
      <vt:lpstr>Độ chịu mài mòn</vt:lpstr>
      <vt:lpstr>Độ chịu mài mòn</vt:lpstr>
      <vt:lpstr>Độ chịu mài mòn</vt:lpstr>
      <vt:lpstr>Độ chịu mài mòn</vt:lpstr>
      <vt:lpstr>Độ chịu mài mòn</vt:lpstr>
      <vt:lpstr>Độ chịu mài mòn</vt:lpstr>
      <vt:lpstr>Độ chịu mài mòn</vt:lpstr>
      <vt:lpstr>Độ chịu nhiệt</vt:lpstr>
      <vt:lpstr>Độ chịu nhiệt</vt:lpstr>
      <vt:lpstr>Độ chịu dao động</vt:lpstr>
      <vt:lpstr>Độ chịu dao động</vt:lpstr>
      <vt:lpstr>Độ bền mỏi của chi tiết máy</vt:lpstr>
      <vt:lpstr>Độ bền mỏi của chi tiết máy</vt:lpstr>
      <vt:lpstr>Độ bền mỏi của chi tiết máy</vt:lpstr>
      <vt:lpstr>Độ bền mỏi của chi tiết máy</vt:lpstr>
      <vt:lpstr>Độ bền mỏi của chi tiết máy</vt:lpstr>
      <vt:lpstr>Độ bền mỏi của chi tiết máy</vt:lpstr>
      <vt:lpstr>Độ bền mỏi của chi tiết máy</vt:lpstr>
      <vt:lpstr>Độ bền mỏi của chi tiết máy</vt:lpstr>
      <vt:lpstr>Độ bền mỏi của chi tiết máy</vt:lpstr>
      <vt:lpstr>Độ bền mỏi của chi tiết máy</vt:lpstr>
      <vt:lpstr>Độ bền mỏi của chi tiết máy</vt:lpstr>
      <vt:lpstr>Độ bền mỏi của chi tiết máy</vt:lpstr>
      <vt:lpstr>Độ bền mỏi của chi tiết máy</vt:lpstr>
      <vt:lpstr>Độ bền mỏi của chi tiết máy</vt:lpstr>
      <vt:lpstr>Độ bền mỏi của chi tiết máy</vt:lpstr>
      <vt:lpstr>Độ bền mỏi của chi tiết máy</vt:lpstr>
      <vt:lpstr>Độ tin cậy</vt:lpstr>
      <vt:lpstr>Độ tin cậy</vt:lpstr>
      <vt:lpstr>Độ tin cậy</vt:lpstr>
      <vt:lpstr>Tính công nghệ và tính kinh tế</vt:lpstr>
      <vt:lpstr>Tính công nghệ và tính kinh tế</vt:lpstr>
      <vt:lpstr>Tính công nghệ và tính kinh tế</vt:lpstr>
      <vt:lpstr>Các vấn đề về tiêu chuẩn hóa</vt:lpstr>
      <vt:lpstr>Các vấn đề về tiêu chuẩn hóa</vt:lpstr>
      <vt:lpstr>Các vấn đề về tiêu chuẩn hóa</vt:lpstr>
      <vt:lpstr>Các vấn đề về tiêu chuẩn hóa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Hoai Son</dc:creator>
  <cp:lastModifiedBy>Nguyễn Văn Cường</cp:lastModifiedBy>
  <cp:revision>147</cp:revision>
  <dcterms:created xsi:type="dcterms:W3CDTF">2014-06-18T23:30:15Z</dcterms:created>
  <dcterms:modified xsi:type="dcterms:W3CDTF">2025-09-25T08:17:36Z</dcterms:modified>
</cp:coreProperties>
</file>